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8" r:id="rId4"/>
    <p:sldId id="276" r:id="rId5"/>
    <p:sldId id="271" r:id="rId6"/>
    <p:sldId id="273" r:id="rId7"/>
    <p:sldId id="274" r:id="rId8"/>
    <p:sldId id="275" r:id="rId9"/>
    <p:sldId id="270" r:id="rId10"/>
    <p:sldId id="277" r:id="rId11"/>
    <p:sldId id="258" r:id="rId12"/>
    <p:sldId id="279" r:id="rId13"/>
    <p:sldId id="280" r:id="rId14"/>
    <p:sldId id="259" r:id="rId15"/>
    <p:sldId id="260" r:id="rId16"/>
    <p:sldId id="261" r:id="rId17"/>
    <p:sldId id="262" r:id="rId18"/>
    <p:sldId id="272" r:id="rId19"/>
    <p:sldId id="263" r:id="rId20"/>
    <p:sldId id="264" r:id="rId21"/>
    <p:sldId id="265" r:id="rId22"/>
    <p:sldId id="266" r:id="rId23"/>
    <p:sldId id="268" r:id="rId24"/>
    <p:sldId id="267"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212244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25182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155907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418222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242209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38226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258388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378741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258866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129932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5F8FDB-79F1-467C-A743-E5FBE1C491FC}" type="datetimeFigureOut">
              <a:rPr lang="en-US" smtClean="0"/>
              <a:t>2/20/2014</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2A87BCDC-8BAB-45CF-B59C-30D74F6B1C22}" type="slidenum">
              <a:rPr lang="en-US" smtClean="0"/>
              <a:t>‹Nº›</a:t>
            </a:fld>
            <a:endParaRPr lang="en-US" dirty="0"/>
          </a:p>
        </p:txBody>
      </p:sp>
    </p:spTree>
    <p:extLst>
      <p:ext uri="{BB962C8B-B14F-4D97-AF65-F5344CB8AC3E}">
        <p14:creationId xmlns:p14="http://schemas.microsoft.com/office/powerpoint/2010/main" val="14671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F8FDB-79F1-467C-A743-E5FBE1C491FC}" type="datetimeFigureOut">
              <a:rPr lang="en-US" smtClean="0"/>
              <a:t>2/20/2014</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7BCDC-8BAB-45CF-B59C-30D74F6B1C22}" type="slidenum">
              <a:rPr lang="en-US" smtClean="0"/>
              <a:t>‹Nº›</a:t>
            </a:fld>
            <a:endParaRPr lang="en-US" dirty="0"/>
          </a:p>
        </p:txBody>
      </p:sp>
    </p:spTree>
    <p:extLst>
      <p:ext uri="{BB962C8B-B14F-4D97-AF65-F5344CB8AC3E}">
        <p14:creationId xmlns:p14="http://schemas.microsoft.com/office/powerpoint/2010/main" val="30005516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s.wikipedia.org/wiki/Clorofluorocarbonos" TargetMode="External"/><Relationship Id="rId3" Type="http://schemas.openxmlformats.org/officeDocument/2006/relationships/hyperlink" Target="http://es.wikipedia.org/wiki/Vapor_de_agua" TargetMode="External"/><Relationship Id="rId7" Type="http://schemas.openxmlformats.org/officeDocument/2006/relationships/hyperlink" Target="http://es.wikipedia.org/wiki/Ozono"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es.wikipedia.org/wiki/%C3%93xidos_de_nitr%C3%B3geno" TargetMode="External"/><Relationship Id="rId5" Type="http://schemas.openxmlformats.org/officeDocument/2006/relationships/hyperlink" Target="http://es.wikipedia.org/wiki/Metano" TargetMode="External"/><Relationship Id="rId4" Type="http://schemas.openxmlformats.org/officeDocument/2006/relationships/hyperlink" Target="http://es.wikipedia.org/wiki/Di%C3%B3xido_de_carbono"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6000">
              <a:srgbClr val="92D050"/>
            </a:gs>
            <a:gs pos="89000">
              <a:schemeClr val="bg1">
                <a:shade val="100000"/>
                <a:satMod val="115000"/>
              </a:schemeClr>
            </a:gs>
            <a:gs pos="8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71500" y="0"/>
            <a:ext cx="7772400" cy="1470025"/>
          </a:xfrm>
        </p:spPr>
        <p:txBody>
          <a:bodyPr>
            <a:normAutofit/>
          </a:bodyPr>
          <a:lstStyle/>
          <a:p>
            <a:pPr algn="ctr"/>
            <a:r>
              <a:rPr lang="es-US" sz="2800" b="1" dirty="0" smtClean="0">
                <a:solidFill>
                  <a:schemeClr val="tx1"/>
                </a:solidFill>
              </a:rPr>
              <a:t>ESCUELA DE CAPACITACION PARA CONDUCTORES PROFESIONALES DEL CANTON OTAVALO</a:t>
            </a:r>
            <a:endParaRPr lang="en-US" sz="2800" b="1" dirty="0">
              <a:solidFill>
                <a:schemeClr val="tx1"/>
              </a:solidFill>
            </a:endParaRPr>
          </a:p>
        </p:txBody>
      </p:sp>
      <p:sp>
        <p:nvSpPr>
          <p:cNvPr id="3" name="AutoShape 2" descr="data:image/jpeg;base64,/9j/4AAQSkZJRgABAQAAAQABAAD/2wBDAAkGBwgHBgkIBwgKCgkLDRYPDQwMDRsUFRAWIB0iIiAdHx8kKDQsJCYxJx8fLT0tMTU3Ojo6Iys/RD84QzQ5Ojf/2wBDAQoKCg0MDRoPDxo3JR8lNzc3Nzc3Nzc3Nzc3Nzc3Nzc3Nzc3Nzc3Nzc3Nzc3Nzc3Nzc3Nzc3Nzc3Nzc3Nzc3Nzf/wAARCACRAIYDASIAAhEBAxEB/8QAGwAAAQUBAQAAAAAAAAAAAAAAAAMEBQYHAgH/xABGEAABAwMDAQQHBAYIBAcAAAABAgMEAAURBhIhMQcTQXEUIlFhgZGhMnSxsjY3UlRiwRUXIzNCQ8PRFiUngjRzkpOzwuH/xAAaAQADAQEBAQAAAAAAAAAAAAAAAQIDBAUG/8QALxEAAgIBAwEGBQMFAAAAAAAAAAECEQMSITEEEyJBUWGRQnGBobEUMsEjM3KC0f/aAAwDAQACEQMRAD8A3GiiigAoooNAHLiwhJJpsXlE8cD2Yr2QvcraOgpKkQ2d94FfbQPhXikDG5PI+ormvUqKT/L20CPKK6WkAgj7J6VzQIK6StSehNc0UAPG1b0g13TaOvCin20uVY5OAKZonZ1RXgORkeNe0DCiiigArh11DLa3HVBKEAqUT4AV3UJq6bMg2Zx23w/THCpKFNc/ZUcE8edNK3RM5KMXJ+BLR5DUlht+OsLacSFIUOhB6GvXnAhGSahtGPpe01bwCNzbQbWM/ZUn1SPmKfSnkbthWkKIO0FQyfKhqpUSp3BS8xlbrvb7oXBb5jUgt4392rO3PT8DT2s47JD/AG119gDf/wB60fj21WXHom4owwZe0xqTCijoMngAZOaI6kPnLS0LSOpSrNZG3oKpbJZOfMUlTlx5pkDvXENg9NygKRcCSd6VAoUOCD1p0NpHFMrjdYFr7v8ApCW1H73OzvDjdjrj5inXet953feI7z9jcM/LrVV13pybqD0L0BTI7kr396spznGOgPsq8cU5VLYxyzlGDcN2Tl9vDFkti574UtKSEpQjqpR6Co/RF8l6jamypYCEpkBLbaeiE7QfjXmuLS/dtPliKW+9acS5hagkHGQeTwOvjTvQdmVZrGhp1ba3nFlxamzlOT4A+OABWPe1ehH9V9Ql8NFlHFe0kt5DaCpxSUpHVSjgfOlEkKGR0rQ7T2iiigArPu1y6vR4US2R1KBlqKnAjqpKSMJ+JI88VoNZR2srcRqa1qaTvcQylTadu7Kt5wMePQVv0yvIjl62TjhbQx0r/SGlNYR7dOIbEtKUOISvKTv+wfPIx86jNUzpdx1XMkRg6tURZDXdpJLSEcE8dB1JPvpw49f7xqS2zrjb5AcafZTvREWgBIczk/M1N9nrLTupdQd6AVbXBz7Cs5/AV1uo9/xo8uKc6xrZWQmmCf8AhrVCs8+jt8596qeKJPZU2STn03rn+M0y0uM6Z1SAOPR2/wAVU7Wof1VtgHJ9NP5zTnWv6r8CxtqH+r/ItqS6Ox9DWK3suKSZTIU6QeVISOnxJHyploxyfpvVkNiWy5GTL2ocbXxuSr7J9nB/nXN1G9WkELHqGKyPccuAGthehQHZzch1hhctCcIcWgFaU58PEVlOahDTXNnRixSyz1XWmjJNRRLnqvWk2Kw0SWNyWg9lKUtoOCRn2k9fHNSWgb85C0veUvZUICQ6ylR6bgfV/wDUPrS+p9WXW4Xt+yabZIUhSmlOtpy4sg4VgnhKQeM+7rVZsKSNOaoB6paYB5z/AJhzV1qx1JeRnKShmuLt72yJLVwdbcvIS8cP4VMHg6eetWnXtxN0sunp27CnW1qVg9FDaD9QatWgoEGXoaM3ObbcjrcWXEugFJIcOM594FQva0y0wiztshIbBc2pSnAA9XpS7RSyqNcNg8ModO53s0hDtLnyZlyh2OKFrG1Ky0j/ADFqPqj4AfWvezOfJgXOfYpW9CS0tQaXx3bieo+IP0pRYKu1uKlwZA2keXdEj60KAb7XJAa6Hdu+LGT9aVLRo9LK3WXtL+KiitSJRt7sRveuOXA86ACQMDAz7ua2DsslLk6SaQ4oqMd1bQJPO0cj5A4+FUTRaEHTGqVKSCr0MDJ8lVcuyL9GXvvSvypp9S04NJcMOhTWSLb5T/JeKKKK889k4WsIGTWa9rjLgdtd0j8d0otlRHCVZCkk/I1ph6VHXOFFmsriymUPMLHrtrGQa0xz0SUjDqMbyY3EoFn1reb5qiJHhpbZhr2l5lSAopSnlZz156fKq5c5U7TurbsmB6i3lrQElO7chw5GB7ea1S1WK2WgrVboaGVr4UvJKiPMmvZdltsyezPkxG3JTONjis5GOR54PTNbLPCMnS2o45dNllBXLezNNHMOOad1Y0lPriIjjy35/Cq4Jc121GCFqMNlzvikDhKj6uSfjW7Wu12+3uPehQ2GC8P7QtoA3+ft6mko2lbFGYfYatcYNPqCnEKTuBIOR18Aegql1MdTdEvoJuEUpcWZrqqE4jSemLm0CEtMBpRH+EnCgfoaSgXK4au1nalyEgKaKc9zkBKE+sonzI/AVrq7ZCct/wDR6orRhbNgY2+qE+AxTa0aetVlU4u2w0Mrc4UvJUoj2ZPhUrqIqNNb/wDTR9HPWqlttf0MphXtzTGqb24uMXXXHH2kDoQouZSfI9flSmiLe7PtOqIIChIVFb2pUMHckrOD8QBWpSNOWiVck3GRAZXLSQQ4c9R0JHQml4dot8GS9IhQ2GHnuXXEIAK+c8/GnLqI1st9vsEejmpK3tv9zC036YjTbliwkRFO94SeFDkHb5bhmp3WEFy3aa0vGe3d6EOqWFHJBUUqx8M4+FaUvSNicuHpyrayX9+/ODtKuudvTPwpxd7ZAuJaFwhMSe7zsLqAdufZ8hTl1MdSaRC6KahJSfojOe0L0mzart95jjq0kpJHBWngg+YIpLQ5k3vVM+8yEjKWlKWUjgKUMAD4A1o1wtsO5RjHnsIfayCEqHQj2eNeW62wrZFMaBHQy0SSpI/xZ8STyaz/AFC7Oq34KfSt5dV7c16mY6M/RbVH3UflVVw7Iv0Zd+9K/KmpqNZLXFZeZj2+M00+na8hDYAcHPB+dPLTCiW1BYgxmo7Sju2NpwM+2jJnU01XLL6fp5Y5RbfCok6K8zRXOd54tW1JJ4ApkVZJOQSfZVK7Wbo7GZgQ2XFpDilOOpScBSRwAfdzVe7Pbk5A1CuG+t3bIBbSgkn+0yPlxnn3Vm8neo4MnWRjm7KvqatRST8hlgJL7zbe48b1AZptJvFsiusNSJ0dtx/BaSpY9cHoR7vfVWdDlFcsfAkEEdagO0O9zbNaYki2upbW5I2KJQFZG0nx94FScy6W+C80xNmMsOOnDaXF4Kqq3auf+RQ0n97H5FUpPuujLqMmnDLS90WrSE6RctOw5cxe991JKlAAZ5PgKZ69usyz2BUu3uBt4OpRuKQrg+4020bd7db9L2hibMZYdfSQ2hxWCr1j0qV1Ta4d4tRiT5SozJcSrvEqAOR4c8UXcNuStTngqL3r7iGhLlKu+nGZk9wLfWtYKgkJ4CiBwPKrDiojS9uiWiztw4MkyGEKUQ4SCSScnpx412dRWYT/AEA3KMJW7b3W8Zz7PP3U1slZpjlpxx1vclKTdRuSR4+FDr7LKN7ziW0ZxuUcCmcy9WyFGRIlT47TK1bUrUsYUfYKbo0lKK5Z77fd1qDsF/bvdwuSYxCokUoQ2sf4yc5V5dAPKnWqX2RpybIbeTsdjK7tYVgKJScYPvqmdlDzTaJ7a3EIWtTYQlSgCrg9KhvvJHHkzOOaMPBmi0A4ORTO43W32xKVXCYzHCvs71YKvIeNdwbhDuLRdgSWpDYOCptWcH3+yqtcG+uN6b3M51Bra/Q75Oix5TaWWnlJQCyk4A99FV3Vf6TXT7yv8aK5ZTlfJ4M+oy633nyW7tEtkubrG1haSY0ru2GyM4B3ZVn34OfIe6u2bPIjdoTtxkRFx7e0VuJeXjaTs2jn3k5p1ou7v3LVdxhXCSuW2wta4nfAZbKVFORgdcK6+yvO12XKbgw4rfqsPLUXVDqSnBSPxPmBWtKtR3SjjcJZ/W/YR7WwPQrdkcd+rj/trOZEhckpLqs7GkNJAPASlISB9PnWgdpT4l2GyygQQ8d+QfagVC3y0xomibFNbZCX3lErWOqwoE8+WB5VE03JnL1cZTySkvBJkDdrjIuskSJRyvu0tjB8EjH+5+NXPV0tc3s7sMh07nS4lK1HxKUqST9Kirrao0Xs/tFwS2kSnpSu8dA5UkheB5DaPrTq9H/plY8/vS/9Skk1YoqUYzUvFWU911bxQHVbtiA2kE9EjwHzPzrQb5PNz7LYbz6t7gdQ2snxKVEZ+lMXbPGR2WInFpPpPpAe7zHPK9mPLb4Ughe7suWn9meP96aWm/kVjjLHqTfMbJ6x3NVn7K1SmTtd3uIbI8FKcIB+uazj0OUYXpxYdMbvNin8HG7r19v86s9wdKezG1NY4XPWT8CulWL9aEdn6rKouenEFWO6JTu7zcPW8sUPek34CyNZNMZSpKN/UkrzclXfsqaefUVutvNtOFXJKkqxk/Q/GqE7LcdixYp/uowXsT71K3E/h8qsEJ3PZvdWyfs3Jsj3ZCP9jTi32eIvs6n3JbSTKD42O49ZIBAwD7DzQ+97BlU8zVP4fwdPS1yuy5lDit3o04MjywSB8lVB6TwdUWrjkSE1adJMNP8AZzfu+bQ5sdcWncM7VBtOCPfXXZVDjyBPfeYbccYWgtLUgEoPPQ+FFW4lLHLJkxO/D8Fc1M/Kvmq5SGULfX3ymWW0DJwkkfyJqQ7O337fqow3d7ffJU040oY9ZPI+PB+dWq8L0zpe4m5KZCbioKIYZUSV7upIzgZ554qn6anKuPaDEnONpQp+QpRQnkD1FcUVUkEodnmTcrk39iN1Xxqa6Z/eV/jRRq3nU90z+8r/ABorN8nDlrtJfMu+hLY1D1FdpctaW1tPKSwor4UkqVnz8PLFSXae0ibYHA0kuPRFtPYSM+qtRTx9TWf9oMNMfVdwRtThwh0cftJH880tquXMl6jchx3nW8tsxwlKykK9UYyB15Ua21JJxZ6LzqGKeFrxr3JHWLSmdHacbWPWSnB5/grrU/6vNPDnqn8iqke1ZlMe22tlH2UOFKR7gnFR2p/1e6e80/kVSfLFmWmWReiOL9z2aWPOcekj8rlJXfns3s3X/wAUr/UpW/fq1sn3kflcpG7/AKuLN96V/qUn/BE/i/xX8D56W2vsnQkr9YuhrbnxDmcfIZqPSgp7NVqOcKngj8Kq7hfbaSy4VpaVh5KCeDkcKx5Vd7lEVD7L4SV8LcdS6QfDcokfTFK79iYTeTU64jQxuLZV2Z2lYHCZzgPxK6c6c0Ei92WPchc+5DoVlAaztIUU9c+6n0SAq4dkpS2Cpxlxx5IH8Lhz9M1TEXyemxKsyXAIS3O8KdvPXOM+zPNN0qb8hy7OEoyyK04r3LfqDTo05oudGTK9ID0tpe7Ztx0Ht56Vxb1kdlExPgXVfnFIyYz7HZeHZLji1SJKHU94sqwgkBIGegwM/Gu4H6qpn/mq/OKb/dt5Gu2t0q7oto4n+r2/oHUqd/8AjTS3ZEsJbuiRgnc2SD7PWrzQDRf0bd2U9VuOAf8Atpqq6KlPNaigIaeWlp59CXEpOAvrjPt60J1pFCeh4ZelC8SC7qvV8ptx0oDjrjjjg5KW0nAAz/2inlkiMQu0tiJGGGWZCkJycnhB6moqLcpWnNRy5DCEF5tx1pSHOhBP/wCA050et4a3t7svd3rrxWoqGCSpKjn45qVVr5mEJR1Lbvatxnq7jVF1+8qoo1f+lF1+8qoqXyznzf3JfNmpaq0RG1HORLcluR3Etd2diQdwySOvmabr0a1I1ci5OuqDcdtlYQEjDqgFDn2Y2pq6YowK69Ebs+ll02NvU1vdkRfrJAvDbQuDHfJaJKRuIwT5U0k2C2SrfHt78bdFjf3SNxGOMfzqwqSFJIPjTNQKVEGhxVjnig23XJEv6etci2sW52MFRWFbm29x4PPjn+I147py0u21m3ORd0VhRW22VngnP+5qWopUiezh5FfmaNsksxC5HWBFSEICXCApIOQlXtHJqUuNrh3OGIkxkLYBBCASkDHTpTyihRQLFBXS5PLTbYlut6IkNoIjgqIQST1OT18zVbf0BYRPMjuHQgnd3CXMNk+XX4ZxVwY/uk148jck46im4poqeGE4pNcETcLZDuMEQpbCVRhtw2CUjjp0pBuwW1q1LtaI+IaySpveecnPXr4VJ0UNIThFu6GVqtUKzsLZt7XdIWvepOScqwB4+4VFRdF2aLdRcGW3QtLneIb7z1EKznIH8ulWKilSJeKDq1wQU/Rtnu1zE2UyvvTguBC8Jcx+0KknNL2hy5N3FUQelNlJSoKIA24xwOPAVKR29qST1NK4p6UXHBj50or0zRdhmynZUmCFvOqK1q7xQyT8aKsOKKNEX4DeHG3+1HtFFFUahSTrW/kHBpWigBr6Ov3fOj0dfu+dOqKVE6UNfR1+750ejq91OqKYaUcNpKUAGuzRRQUM30bFZ8DzXqWFqAIxg++l3UbkY8a9a4bT5UUTW4h3C/d867bYwcq5x0peigelAKKKKBhRRRQAUUUUAFFFFABRRRQAUUUUAFFFFAHh6ivEfZFFFAHVFFFABRRRQAUUUUAf/9k="/>
          <p:cNvSpPr>
            <a:spLocks noChangeAspect="1" noChangeArrowheads="1"/>
          </p:cNvSpPr>
          <p:nvPr/>
        </p:nvSpPr>
        <p:spPr bwMode="auto">
          <a:xfrm>
            <a:off x="0" y="-606425"/>
            <a:ext cx="114300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0" name="Picture 6" descr="http://t2.gstatic.com/images?q=tbn:ANd9GcQv-TOZT5eWA2O6lhFz6kif1msaQ4woGAykZ__rzjT3sX8BqOep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806" y="2905125"/>
            <a:ext cx="3124200" cy="3218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uario\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319" y="1524000"/>
            <a:ext cx="33051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471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1030" name="Picture 6" descr="http://t3.gstatic.com/images?q=tbn:ANd9GcQ5m-P121jgT-4GU9pw3vGOUTDWdtFwS4S1eRIHuTT1S7lVUGI8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6934200" cy="5709440"/>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contenido"/>
          <p:cNvSpPr>
            <a:spLocks noGrp="1"/>
          </p:cNvSpPr>
          <p:nvPr>
            <p:ph idx="1"/>
          </p:nvPr>
        </p:nvSpPr>
        <p:spPr>
          <a:xfrm>
            <a:off x="990600" y="2032464"/>
            <a:ext cx="3352800" cy="3072936"/>
          </a:xfrm>
        </p:spPr>
        <p:txBody>
          <a:bodyPr>
            <a:normAutofit fontScale="62500" lnSpcReduction="20000"/>
          </a:bodyPr>
          <a:lstStyle/>
          <a:p>
            <a:endParaRPr lang="es-ES" dirty="0" smtClean="0"/>
          </a:p>
          <a:p>
            <a:r>
              <a:rPr lang="es-ES" dirty="0" smtClean="0">
                <a:hlinkClick r:id="rId3" action="ppaction://hlinkfile" tooltip="Vapor de agua"/>
              </a:rPr>
              <a:t>Vapor de agua</a:t>
            </a:r>
            <a:r>
              <a:rPr lang="es-ES" dirty="0" smtClean="0"/>
              <a:t> (H</a:t>
            </a:r>
            <a:r>
              <a:rPr lang="es-ES" baseline="-25000" dirty="0" smtClean="0"/>
              <a:t>2</a:t>
            </a:r>
            <a:r>
              <a:rPr lang="es-ES" dirty="0" smtClean="0"/>
              <a:t>O)</a:t>
            </a:r>
          </a:p>
          <a:p>
            <a:r>
              <a:rPr lang="es-ES" dirty="0" smtClean="0">
                <a:hlinkClick r:id="rId4" action="ppaction://hlinkfile" tooltip="Dióxido de carbono"/>
              </a:rPr>
              <a:t>Dióxido de carbono</a:t>
            </a:r>
            <a:r>
              <a:rPr lang="es-ES" dirty="0" smtClean="0"/>
              <a:t> (CO</a:t>
            </a:r>
            <a:r>
              <a:rPr lang="es-ES" baseline="-25000" dirty="0" smtClean="0"/>
              <a:t>2</a:t>
            </a:r>
            <a:r>
              <a:rPr lang="es-ES" dirty="0" smtClean="0"/>
              <a:t>)</a:t>
            </a:r>
          </a:p>
          <a:p>
            <a:r>
              <a:rPr lang="es-ES" dirty="0" smtClean="0">
                <a:hlinkClick r:id="rId5" action="ppaction://hlinkfile" tooltip="Metano"/>
              </a:rPr>
              <a:t>Metano</a:t>
            </a:r>
            <a:r>
              <a:rPr lang="es-ES" dirty="0" smtClean="0"/>
              <a:t> (CH</a:t>
            </a:r>
            <a:r>
              <a:rPr lang="es-ES" baseline="-25000" dirty="0" smtClean="0"/>
              <a:t>4</a:t>
            </a:r>
            <a:r>
              <a:rPr lang="es-ES" dirty="0" smtClean="0"/>
              <a:t>)</a:t>
            </a:r>
          </a:p>
          <a:p>
            <a:r>
              <a:rPr lang="es-ES" dirty="0" smtClean="0">
                <a:hlinkClick r:id="rId6" action="ppaction://hlinkfile" tooltip="Óxidos de nitrógeno"/>
              </a:rPr>
              <a:t>Óxidos de nitrógeno</a:t>
            </a:r>
            <a:r>
              <a:rPr lang="es-ES" dirty="0" smtClean="0"/>
              <a:t> (N</a:t>
            </a:r>
            <a:r>
              <a:rPr lang="es-ES" baseline="-25000" dirty="0" smtClean="0"/>
              <a:t>2</a:t>
            </a:r>
            <a:r>
              <a:rPr lang="es-ES" dirty="0" smtClean="0"/>
              <a:t>O)</a:t>
            </a:r>
          </a:p>
          <a:p>
            <a:r>
              <a:rPr lang="es-ES" dirty="0" smtClean="0">
                <a:hlinkClick r:id="rId7" action="ppaction://hlinkfile" tooltip="Ozono"/>
              </a:rPr>
              <a:t>Ozono</a:t>
            </a:r>
            <a:r>
              <a:rPr lang="es-ES" dirty="0" smtClean="0"/>
              <a:t> (O</a:t>
            </a:r>
            <a:r>
              <a:rPr lang="es-ES" baseline="-25000" dirty="0" smtClean="0"/>
              <a:t>3</a:t>
            </a:r>
            <a:r>
              <a:rPr lang="es-ES" dirty="0" smtClean="0"/>
              <a:t>)</a:t>
            </a:r>
          </a:p>
          <a:p>
            <a:r>
              <a:rPr lang="es-ES" dirty="0" smtClean="0">
                <a:hlinkClick r:id="rId8" action="ppaction://hlinkfile" tooltip="Clorofluorocarbonos"/>
              </a:rPr>
              <a:t>Clorofluorocarbonos</a:t>
            </a:r>
            <a:r>
              <a:rPr lang="es-ES" dirty="0" smtClean="0"/>
              <a:t> (CFC)</a:t>
            </a:r>
            <a:endParaRPr lang="es-ES" dirty="0"/>
          </a:p>
        </p:txBody>
      </p:sp>
      <p:sp>
        <p:nvSpPr>
          <p:cNvPr id="5" name="4 CuadroTexto"/>
          <p:cNvSpPr txBox="1"/>
          <p:nvPr/>
        </p:nvSpPr>
        <p:spPr>
          <a:xfrm>
            <a:off x="1219200" y="1219200"/>
            <a:ext cx="5867400" cy="1015663"/>
          </a:xfrm>
          <a:prstGeom prst="rect">
            <a:avLst/>
          </a:prstGeom>
          <a:noFill/>
        </p:spPr>
        <p:txBody>
          <a:bodyPr wrap="square" rtlCol="0">
            <a:spAutoFit/>
          </a:bodyPr>
          <a:lstStyle/>
          <a:p>
            <a:r>
              <a:rPr lang="es-ES" sz="2000" dirty="0">
                <a:latin typeface="+mj-lt"/>
              </a:rPr>
              <a:t>Los denominados gases de efecto invernadero o gases invernadero, responsables del efecto descrito, son:</a:t>
            </a:r>
          </a:p>
        </p:txBody>
      </p:sp>
    </p:spTree>
    <p:extLst>
      <p:ext uri="{BB962C8B-B14F-4D97-AF65-F5344CB8AC3E}">
        <p14:creationId xmlns:p14="http://schemas.microsoft.com/office/powerpoint/2010/main" val="2094535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71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7620000" cy="792162"/>
          </a:xfrm>
        </p:spPr>
        <p:txBody>
          <a:bodyPr>
            <a:normAutofit fontScale="90000"/>
          </a:bodyPr>
          <a:lstStyle/>
          <a:p>
            <a:pPr algn="ctr"/>
            <a:r>
              <a:rPr lang="es-US" sz="2000" b="1" dirty="0" smtClean="0">
                <a:solidFill>
                  <a:schemeClr val="tx1"/>
                </a:solidFill>
              </a:rPr>
              <a:t>IMPORTANCIA DE LA EDUCACION AMBIENTAL</a:t>
            </a:r>
            <a:br>
              <a:rPr lang="es-US" sz="2000" b="1" dirty="0" smtClean="0">
                <a:solidFill>
                  <a:schemeClr val="tx1"/>
                </a:solidFill>
              </a:rPr>
            </a:br>
            <a:r>
              <a:rPr lang="es-US" sz="2000" b="1" dirty="0" smtClean="0">
                <a:solidFill>
                  <a:schemeClr val="tx1"/>
                </a:solidFill>
              </a:rPr>
              <a:t> EN LA CONDUCCION </a:t>
            </a:r>
            <a:r>
              <a:rPr lang="es-US" sz="1800" dirty="0" smtClean="0"/>
              <a:t/>
            </a:r>
            <a:br>
              <a:rPr lang="es-US" sz="1800" dirty="0" smtClean="0"/>
            </a:br>
            <a:endParaRPr lang="en-US" sz="1800" dirty="0"/>
          </a:p>
        </p:txBody>
      </p:sp>
      <p:sp>
        <p:nvSpPr>
          <p:cNvPr id="5" name="4 CuadroTexto"/>
          <p:cNvSpPr txBox="1"/>
          <p:nvPr/>
        </p:nvSpPr>
        <p:spPr>
          <a:xfrm>
            <a:off x="1066800" y="1219200"/>
            <a:ext cx="5715000" cy="2585323"/>
          </a:xfrm>
          <a:prstGeom prst="rect">
            <a:avLst/>
          </a:prstGeom>
          <a:noFill/>
        </p:spPr>
        <p:txBody>
          <a:bodyPr wrap="square" rtlCol="0">
            <a:spAutoFit/>
          </a:bodyPr>
          <a:lstStyle/>
          <a:p>
            <a:r>
              <a:rPr lang="es-US" dirty="0" smtClean="0"/>
              <a:t>LA EDUCACION AMBIENTAL ES IMPORTANTE PORQUE PERMITE AL CONDUCTOR SOLUCIONAR PROBLEMAS AMBIENTALES DE MANERA RAPIDA Y EFICIENTE AL MANTENER UN CONTROL ADECUADO Y CONSTANTE DE SU HERRAMIENTA DE TRABAJO, COMO ES SU VEHICULO. </a:t>
            </a:r>
          </a:p>
          <a:p>
            <a:pPr marL="285750" indent="-285750">
              <a:buFont typeface="Wingdings" pitchFamily="2" charset="2"/>
              <a:buChar char="ü"/>
            </a:pPr>
            <a:r>
              <a:rPr lang="es-US" dirty="0" smtClean="0"/>
              <a:t>Control de gases</a:t>
            </a:r>
          </a:p>
          <a:p>
            <a:pPr marL="285750" indent="-285750">
              <a:buFont typeface="Wingdings" pitchFamily="2" charset="2"/>
              <a:buChar char="ü"/>
            </a:pPr>
            <a:r>
              <a:rPr lang="es-US" dirty="0" smtClean="0"/>
              <a:t>Revisión de los neumáticos  </a:t>
            </a:r>
          </a:p>
          <a:p>
            <a:pPr marL="285750" indent="-285750">
              <a:buFont typeface="Wingdings" pitchFamily="2" charset="2"/>
              <a:buChar char="ü"/>
            </a:pPr>
            <a:r>
              <a:rPr lang="es-US" dirty="0" smtClean="0"/>
              <a:t>Funcionamiento correcto del motor</a:t>
            </a:r>
          </a:p>
          <a:p>
            <a:pPr marL="285750" indent="-285750">
              <a:buFont typeface="Wingdings" pitchFamily="2" charset="2"/>
              <a:buChar char="ü"/>
            </a:pPr>
            <a:r>
              <a:rPr lang="es-US" dirty="0" smtClean="0"/>
              <a:t>Sistema de frenos, refrigeración, eléctrico.</a:t>
            </a:r>
          </a:p>
        </p:txBody>
      </p:sp>
      <p:pic>
        <p:nvPicPr>
          <p:cNvPr id="2050" name="Picture 2" descr="http://t1.gstatic.com/images?q=tbn:ANd9GcTrX06hA-2_97NdzEx3rhFJPyXx9SvYB7TwFvKs6v3J0R-sRqk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91000"/>
            <a:ext cx="3733800" cy="175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58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3400" y="457200"/>
            <a:ext cx="7620000" cy="1570038"/>
          </a:xfrm>
        </p:spPr>
        <p:txBody>
          <a:bodyPr>
            <a:normAutofit fontScale="90000"/>
          </a:bodyPr>
          <a:lstStyle/>
          <a:p>
            <a:pPr algn="just"/>
            <a:r>
              <a:rPr lang="es-ES" sz="1800" b="1" dirty="0" smtClean="0">
                <a:solidFill>
                  <a:schemeClr val="tx1"/>
                </a:solidFill>
              </a:rPr>
              <a:t>LA CONDUCCION  PREVENTIVA  EN  SITUACIONES  CLIMATOLOGICAS ADVERSAS </a:t>
            </a:r>
            <a:r>
              <a:rPr lang="es-ES" sz="1800" dirty="0"/>
              <a:t/>
            </a:r>
            <a:br>
              <a:rPr lang="es-ES" sz="1800" dirty="0"/>
            </a:br>
            <a:r>
              <a:rPr lang="es-ES" sz="1800" dirty="0">
                <a:solidFill>
                  <a:schemeClr val="tx1"/>
                </a:solidFill>
              </a:rPr>
              <a:t>En condiciones adversas la posibilidad de sufrir un accidente se multiplica, porque conllevan una serie de características que no siempre sabemos manejar, agua, nieve, hielo, sol pueden ser elementos muy perjudiciales para la conducción segura. En todo caso hay que disminuir la velocidad, dejarse ver y manejar el vehículo con precaución</a:t>
            </a:r>
            <a:r>
              <a:rPr lang="es-ES" sz="1800" dirty="0"/>
              <a:t>. </a:t>
            </a:r>
            <a:br>
              <a:rPr lang="es-ES" sz="1800" dirty="0"/>
            </a:br>
            <a:endParaRPr lang="en-US" sz="1800" dirty="0"/>
          </a:p>
        </p:txBody>
      </p:sp>
      <p:sp>
        <p:nvSpPr>
          <p:cNvPr id="3" name="2 Marcador de contenido"/>
          <p:cNvSpPr>
            <a:spLocks noGrp="1"/>
          </p:cNvSpPr>
          <p:nvPr>
            <p:ph idx="1"/>
          </p:nvPr>
        </p:nvSpPr>
        <p:spPr>
          <a:xfrm>
            <a:off x="533400" y="2057400"/>
            <a:ext cx="7620000" cy="4648200"/>
          </a:xfrm>
        </p:spPr>
        <p:txBody>
          <a:bodyPr>
            <a:normAutofit/>
          </a:bodyPr>
          <a:lstStyle/>
          <a:p>
            <a:pPr algn="just"/>
            <a:r>
              <a:rPr lang="es-ES" sz="1800" b="1" dirty="0">
                <a:latin typeface="+mj-lt"/>
              </a:rPr>
              <a:t>Con lluvia: </a:t>
            </a:r>
            <a:r>
              <a:rPr lang="es-ES" sz="1800" dirty="0">
                <a:latin typeface="+mj-lt"/>
              </a:rPr>
              <a:t>Las primeras gotas de la lluvia suelen ser las más peligrosas porque a menudo se forma una especie de barrillo muy resbaladizo, por lo tanto conviene aumentar la distancia de seguridad, asegurarse que los neumáticos tienen la presión adecuada y su dibujo en buen estado para evitar el efecto aquaplaning momento en el que neumático no es capaz de evacuar toda el agua que se encuentra a su paso perdiendo agarre, pérdida de efectividad en la frenada y en la dirección y alargando la distancia de frenada. </a:t>
            </a:r>
            <a:endParaRPr lang="es-ES" sz="1800" dirty="0" smtClean="0">
              <a:latin typeface="+mj-lt"/>
            </a:endParaRPr>
          </a:p>
          <a:p>
            <a:pPr algn="just"/>
            <a:r>
              <a:rPr lang="es-ES" sz="1800" b="1" dirty="0">
                <a:latin typeface="+mj-lt"/>
              </a:rPr>
              <a:t>Con nieve </a:t>
            </a:r>
            <a:r>
              <a:rPr lang="es-ES" sz="1800" dirty="0">
                <a:latin typeface="+mj-lt"/>
              </a:rPr>
              <a:t>y hielo es mejor utilizar la segunda o tercera marcha para arrancar el vehículo soltando el embrague despacio, y en caso de nieve espesa es necesario utilizar las correspondientes cadenas para optimizar el agarre de los neumáticos a la vía. </a:t>
            </a:r>
          </a:p>
          <a:p>
            <a:pPr algn="just"/>
            <a:endParaRPr lang="es-ES" sz="1800" dirty="0" smtClean="0">
              <a:latin typeface="+mj-lt"/>
            </a:endParaRPr>
          </a:p>
          <a:p>
            <a:pPr algn="just"/>
            <a:endParaRPr lang="es-ES" sz="1800" dirty="0">
              <a:latin typeface="+mj-lt"/>
            </a:endParaRPr>
          </a:p>
          <a:p>
            <a:endParaRPr lang="en-US" sz="1800" dirty="0">
              <a:latin typeface="+mj-lt"/>
            </a:endParaRPr>
          </a:p>
        </p:txBody>
      </p:sp>
    </p:spTree>
    <p:extLst>
      <p:ext uri="{BB962C8B-B14F-4D97-AF65-F5344CB8AC3E}">
        <p14:creationId xmlns:p14="http://schemas.microsoft.com/office/powerpoint/2010/main" val="775522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67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S" sz="2000" b="1" dirty="0" smtClean="0">
                <a:solidFill>
                  <a:schemeClr val="tx1"/>
                </a:solidFill>
              </a:rPr>
              <a:t>LA CONDUCCIÓN PREVENTIVA EN SITUACIONES NORMALES </a:t>
            </a:r>
            <a:endParaRPr lang="en-US" sz="2000" b="1" dirty="0">
              <a:solidFill>
                <a:schemeClr val="tx1"/>
              </a:solidFill>
            </a:endParaRPr>
          </a:p>
        </p:txBody>
      </p:sp>
      <p:sp>
        <p:nvSpPr>
          <p:cNvPr id="6" name="5 Rectángulo"/>
          <p:cNvSpPr/>
          <p:nvPr/>
        </p:nvSpPr>
        <p:spPr>
          <a:xfrm>
            <a:off x="3276600" y="4191000"/>
            <a:ext cx="4572000" cy="1754326"/>
          </a:xfrm>
          <a:prstGeom prst="rect">
            <a:avLst/>
          </a:prstGeom>
        </p:spPr>
        <p:txBody>
          <a:bodyPr>
            <a:spAutoFit/>
          </a:bodyPr>
          <a:lstStyle/>
          <a:p>
            <a:pPr algn="just"/>
            <a:r>
              <a:rPr lang="es-ES" dirty="0">
                <a:latin typeface="+mj-lt"/>
              </a:rPr>
              <a:t>La conducción preventiva es una actitud que lleva al conductor a circular de una manera más segura basándose en la visión de la vía y de todo su entorno para recoger toda la información posible tanto de frente, ambos lados, detrás y en los ángulos muertos</a:t>
            </a:r>
            <a:endParaRPr lang="en-US" dirty="0">
              <a:latin typeface="+mj-lt"/>
            </a:endParaRPr>
          </a:p>
        </p:txBody>
      </p:sp>
      <p:sp>
        <p:nvSpPr>
          <p:cNvPr id="7" name="6 Rectángulo"/>
          <p:cNvSpPr/>
          <p:nvPr/>
        </p:nvSpPr>
        <p:spPr>
          <a:xfrm>
            <a:off x="457200" y="1295400"/>
            <a:ext cx="4572000" cy="2585323"/>
          </a:xfrm>
          <a:prstGeom prst="rect">
            <a:avLst/>
          </a:prstGeom>
        </p:spPr>
        <p:txBody>
          <a:bodyPr>
            <a:spAutoFit/>
          </a:bodyPr>
          <a:lstStyle/>
          <a:p>
            <a:pPr algn="just"/>
            <a:r>
              <a:rPr lang="es-ES" dirty="0">
                <a:latin typeface="+mj-lt"/>
              </a:rPr>
              <a:t>Las técnicas de anticipación es una de las características principales de la conducción preventiva, en las que conviene pensar de forma desconfiada respecto a los demás conductores en situaciones potencialmente peligrosas (en una intersección en la que se circula a gran velocidad y no queda clara la prioridad conviene reducir la velocidad, prestar la máxima atención), </a:t>
            </a:r>
            <a:endParaRPr lang="en-US" dirty="0">
              <a:latin typeface="+mj-lt"/>
            </a:endParaRPr>
          </a:p>
        </p:txBody>
      </p:sp>
      <p:pic>
        <p:nvPicPr>
          <p:cNvPr id="1026" name="Picture 2" descr="http://t1.gstatic.com/images?q=tbn:ANd9GcSGO4gqmNsBEVWDhZ9DvkJ91QskPSiNUwy119WiJOFblV2gpX0w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83161"/>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R_9vkfpGoGyld6ZDYUO-xd2-InsP2bPWDbqzUN-ibg_1G2xk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9100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41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69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S" sz="2000" b="1" dirty="0" smtClean="0">
                <a:solidFill>
                  <a:schemeClr val="tx1"/>
                </a:solidFill>
              </a:rPr>
              <a:t>FACTORES  QUE  DEBEN ACTUAR COMO UN CONJUNTO ARMÓNICO PARA LOGRAR  SEGURIDAD VIAL</a:t>
            </a:r>
            <a:endParaRPr lang="en-US" sz="2000" b="1" dirty="0">
              <a:solidFill>
                <a:schemeClr val="tx1"/>
              </a:solidFill>
            </a:endParaRPr>
          </a:p>
        </p:txBody>
      </p:sp>
      <p:sp>
        <p:nvSpPr>
          <p:cNvPr id="3" name="2 Marcador de contenido"/>
          <p:cNvSpPr>
            <a:spLocks noGrp="1"/>
          </p:cNvSpPr>
          <p:nvPr>
            <p:ph idx="1"/>
          </p:nvPr>
        </p:nvSpPr>
        <p:spPr>
          <a:xfrm>
            <a:off x="457200" y="1295400"/>
            <a:ext cx="7620000" cy="4800600"/>
          </a:xfrm>
        </p:spPr>
        <p:txBody>
          <a:bodyPr>
            <a:normAutofit/>
          </a:bodyPr>
          <a:lstStyle/>
          <a:p>
            <a:r>
              <a:rPr lang="es-US" sz="1800" b="1" dirty="0" smtClean="0">
                <a:latin typeface="+mj-lt"/>
              </a:rPr>
              <a:t>FACTOR AMBIENTAL: </a:t>
            </a:r>
            <a:r>
              <a:rPr lang="es-US" sz="1800" dirty="0" smtClean="0">
                <a:latin typeface="+mj-lt"/>
              </a:rPr>
              <a:t>La vía publica y su entorno </a:t>
            </a:r>
          </a:p>
          <a:p>
            <a:r>
              <a:rPr lang="es-US" sz="1800" b="1" dirty="0" smtClean="0">
                <a:latin typeface="+mj-lt"/>
              </a:rPr>
              <a:t>FACTOR VEHICULAR: </a:t>
            </a:r>
            <a:r>
              <a:rPr lang="es-US" sz="1800" dirty="0" smtClean="0">
                <a:latin typeface="+mj-lt"/>
              </a:rPr>
              <a:t>El vehículo (automotores, bicicletas</a:t>
            </a:r>
          </a:p>
          <a:p>
            <a:r>
              <a:rPr lang="es-US" sz="1800" b="1" dirty="0" smtClean="0">
                <a:latin typeface="+mj-lt"/>
              </a:rPr>
              <a:t>FACTOR HUMANO: </a:t>
            </a:r>
            <a:r>
              <a:rPr lang="es-US" sz="1800" dirty="0" smtClean="0">
                <a:latin typeface="+mj-lt"/>
              </a:rPr>
              <a:t>El hombre, en condición de conductor, peatón, pasajero, etc.</a:t>
            </a:r>
            <a:endParaRPr lang="en-US" sz="1800" dirty="0">
              <a:latin typeface="+mj-lt"/>
            </a:endParaRPr>
          </a:p>
        </p:txBody>
      </p:sp>
      <p:sp>
        <p:nvSpPr>
          <p:cNvPr id="4" name="3 CuadroTexto"/>
          <p:cNvSpPr txBox="1"/>
          <p:nvPr/>
        </p:nvSpPr>
        <p:spPr>
          <a:xfrm>
            <a:off x="838200" y="2648634"/>
            <a:ext cx="6248400" cy="646331"/>
          </a:xfrm>
          <a:prstGeom prst="rect">
            <a:avLst/>
          </a:prstGeom>
          <a:noFill/>
        </p:spPr>
        <p:txBody>
          <a:bodyPr wrap="square" rtlCol="0">
            <a:spAutoFit/>
          </a:bodyPr>
          <a:lstStyle/>
          <a:p>
            <a:r>
              <a:rPr lang="es-US" dirty="0" smtClean="0">
                <a:latin typeface="+mj-lt"/>
              </a:rPr>
              <a:t>Si la armonía de estos tres factores se rompe puede producirse un accidente.</a:t>
            </a:r>
            <a:endParaRPr lang="en-US" dirty="0">
              <a:latin typeface="+mj-lt"/>
            </a:endParaRPr>
          </a:p>
        </p:txBody>
      </p:sp>
      <p:pic>
        <p:nvPicPr>
          <p:cNvPr id="4098" name="Picture 2" descr="http://t2.gstatic.com/images?q=tbn:ANd9GcSzTWvycHa7HEOUjHwVyouBlj7q2WOZu5DzDcSrD-qgAeeqvhbupx-51w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0"/>
            <a:ext cx="4572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80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69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670877"/>
            <a:ext cx="7620000" cy="1143000"/>
          </a:xfrm>
        </p:spPr>
        <p:txBody>
          <a:bodyPr/>
          <a:lstStyle/>
          <a:p>
            <a:pPr algn="ctr"/>
            <a:r>
              <a:rPr lang="es-US" sz="2000" b="1" dirty="0" smtClean="0">
                <a:solidFill>
                  <a:schemeClr val="tx1"/>
                </a:solidFill>
              </a:rPr>
              <a:t>CAUSAS Y CONSECUENCIAS DE LA</a:t>
            </a:r>
            <a:br>
              <a:rPr lang="es-US" sz="2000" b="1" dirty="0" smtClean="0">
                <a:solidFill>
                  <a:schemeClr val="tx1"/>
                </a:solidFill>
              </a:rPr>
            </a:br>
            <a:r>
              <a:rPr lang="es-US" sz="2000" b="1" dirty="0" smtClean="0">
                <a:solidFill>
                  <a:schemeClr val="tx1"/>
                </a:solidFill>
              </a:rPr>
              <a:t> CONTAMINACION AMBIENTAL</a:t>
            </a:r>
            <a:endParaRPr lang="en-US" sz="2000" b="1" dirty="0">
              <a:solidFill>
                <a:schemeClr val="tx1"/>
              </a:solidFill>
            </a:endParaRPr>
          </a:p>
        </p:txBody>
      </p:sp>
      <p:sp>
        <p:nvSpPr>
          <p:cNvPr id="4" name="3 CuadroTexto"/>
          <p:cNvSpPr txBox="1"/>
          <p:nvPr/>
        </p:nvSpPr>
        <p:spPr>
          <a:xfrm>
            <a:off x="1295400" y="1813877"/>
            <a:ext cx="2514600" cy="3693319"/>
          </a:xfrm>
          <a:prstGeom prst="rect">
            <a:avLst/>
          </a:prstGeom>
          <a:noFill/>
        </p:spPr>
        <p:txBody>
          <a:bodyPr wrap="square" rtlCol="0">
            <a:spAutoFit/>
          </a:bodyPr>
          <a:lstStyle/>
          <a:p>
            <a:r>
              <a:rPr lang="es-US" b="1" dirty="0" smtClean="0">
                <a:latin typeface="+mj-lt"/>
              </a:rPr>
              <a:t>CAUSAS</a:t>
            </a:r>
          </a:p>
          <a:p>
            <a:endParaRPr lang="es-US" b="1" dirty="0" smtClean="0">
              <a:latin typeface="+mj-lt"/>
            </a:endParaRPr>
          </a:p>
          <a:p>
            <a:pPr marL="285750" indent="-285750">
              <a:buFont typeface="Wingdings" pitchFamily="2" charset="2"/>
              <a:buChar char="ü"/>
            </a:pPr>
            <a:r>
              <a:rPr lang="es-US" dirty="0" smtClean="0">
                <a:latin typeface="+mj-lt"/>
              </a:rPr>
              <a:t>VEHICULOS EN MAL ESTADO CO2</a:t>
            </a:r>
          </a:p>
          <a:p>
            <a:pPr marL="285750" indent="-285750">
              <a:buFont typeface="Wingdings" pitchFamily="2" charset="2"/>
              <a:buChar char="ü"/>
            </a:pPr>
            <a:r>
              <a:rPr lang="es-US" dirty="0" smtClean="0">
                <a:latin typeface="+mj-lt"/>
              </a:rPr>
              <a:t>MAL MANEJO DE DESECHOS SOLIDOS</a:t>
            </a:r>
          </a:p>
          <a:p>
            <a:pPr marL="285750" indent="-285750">
              <a:buFont typeface="Wingdings" pitchFamily="2" charset="2"/>
              <a:buChar char="ü"/>
            </a:pPr>
            <a:r>
              <a:rPr lang="es-US" dirty="0" smtClean="0">
                <a:latin typeface="+mj-lt"/>
              </a:rPr>
              <a:t>USO ECXESIVO DE FERTILIZANTES </a:t>
            </a:r>
          </a:p>
          <a:p>
            <a:pPr marL="285750" indent="-285750">
              <a:buFont typeface="Wingdings" pitchFamily="2" charset="2"/>
              <a:buChar char="ü"/>
            </a:pPr>
            <a:r>
              <a:rPr lang="es-US" dirty="0" smtClean="0">
                <a:latin typeface="+mj-lt"/>
              </a:rPr>
              <a:t>TALA Y QUEMA DE BOSQUES</a:t>
            </a:r>
          </a:p>
          <a:p>
            <a:pPr marL="285750" indent="-285750">
              <a:buFont typeface="Wingdings" pitchFamily="2" charset="2"/>
              <a:buChar char="ü"/>
            </a:pPr>
            <a:r>
              <a:rPr lang="es-US" dirty="0" smtClean="0">
                <a:latin typeface="+mj-lt"/>
              </a:rPr>
              <a:t>DESAGUE DE AGUAS NEGRAS HACIA LOS RIOS Y MARES</a:t>
            </a:r>
            <a:endParaRPr lang="en-US" dirty="0">
              <a:latin typeface="+mj-lt"/>
            </a:endParaRPr>
          </a:p>
        </p:txBody>
      </p:sp>
      <p:sp>
        <p:nvSpPr>
          <p:cNvPr id="6" name="5 CuadroTexto"/>
          <p:cNvSpPr txBox="1"/>
          <p:nvPr/>
        </p:nvSpPr>
        <p:spPr>
          <a:xfrm>
            <a:off x="4724400" y="1814899"/>
            <a:ext cx="2590800" cy="4247317"/>
          </a:xfrm>
          <a:prstGeom prst="rect">
            <a:avLst/>
          </a:prstGeom>
          <a:noFill/>
        </p:spPr>
        <p:txBody>
          <a:bodyPr wrap="square" rtlCol="0">
            <a:spAutoFit/>
          </a:bodyPr>
          <a:lstStyle/>
          <a:p>
            <a:r>
              <a:rPr lang="es-US" b="1" dirty="0" smtClean="0">
                <a:latin typeface="+mj-lt"/>
              </a:rPr>
              <a:t>CONSECUENCIAS</a:t>
            </a:r>
          </a:p>
          <a:p>
            <a:endParaRPr lang="es-US" b="1" dirty="0" smtClean="0">
              <a:latin typeface="+mj-lt"/>
            </a:endParaRPr>
          </a:p>
          <a:p>
            <a:pPr marL="285750" indent="-285750">
              <a:buFont typeface="Wingdings" pitchFamily="2" charset="2"/>
              <a:buChar char="ü"/>
            </a:pPr>
            <a:r>
              <a:rPr lang="es-US" dirty="0" smtClean="0">
                <a:latin typeface="+mj-lt"/>
              </a:rPr>
              <a:t>CONTAMINACION DEL AIRE</a:t>
            </a:r>
          </a:p>
          <a:p>
            <a:pPr marL="285750" indent="-285750">
              <a:buFont typeface="Wingdings" pitchFamily="2" charset="2"/>
              <a:buChar char="ü"/>
            </a:pPr>
            <a:r>
              <a:rPr lang="es-US" dirty="0" smtClean="0">
                <a:latin typeface="+mj-lt"/>
              </a:rPr>
              <a:t>ALTERACION PAISAJISTICA</a:t>
            </a:r>
          </a:p>
          <a:p>
            <a:pPr marL="285750" indent="-285750">
              <a:buFont typeface="Wingdings" pitchFamily="2" charset="2"/>
              <a:buChar char="ü"/>
            </a:pPr>
            <a:r>
              <a:rPr lang="es-US" dirty="0" smtClean="0">
                <a:latin typeface="+mj-lt"/>
              </a:rPr>
              <a:t>EROSION DEL SUELO</a:t>
            </a:r>
          </a:p>
          <a:p>
            <a:pPr marL="285750" indent="-285750">
              <a:buFont typeface="Wingdings" pitchFamily="2" charset="2"/>
              <a:buChar char="ü"/>
            </a:pPr>
            <a:r>
              <a:rPr lang="es-US" dirty="0" smtClean="0">
                <a:latin typeface="+mj-lt"/>
              </a:rPr>
              <a:t>CRECIMIENTO DE LA FRONTERA AGRICOLA</a:t>
            </a:r>
          </a:p>
          <a:p>
            <a:pPr marL="285750" indent="-285750">
              <a:buFont typeface="Wingdings" pitchFamily="2" charset="2"/>
              <a:buChar char="ü"/>
            </a:pPr>
            <a:r>
              <a:rPr lang="es-US" dirty="0" smtClean="0">
                <a:latin typeface="+mj-lt"/>
              </a:rPr>
              <a:t>CONTAMINACION DEL AGUA</a:t>
            </a:r>
          </a:p>
          <a:p>
            <a:pPr marL="285750" indent="-285750">
              <a:buFont typeface="Wingdings" pitchFamily="2" charset="2"/>
              <a:buChar char="ü"/>
            </a:pPr>
            <a:r>
              <a:rPr lang="es-US" dirty="0" smtClean="0">
                <a:latin typeface="+mj-lt"/>
              </a:rPr>
              <a:t>ENFERMEDADES CANCERIGENAS</a:t>
            </a:r>
          </a:p>
          <a:p>
            <a:pPr marL="285750" indent="-285750">
              <a:buFont typeface="Wingdings" pitchFamily="2" charset="2"/>
              <a:buChar char="ü"/>
            </a:pPr>
            <a:endParaRPr lang="en-US" dirty="0"/>
          </a:p>
        </p:txBody>
      </p:sp>
    </p:spTree>
    <p:extLst>
      <p:ext uri="{BB962C8B-B14F-4D97-AF65-F5344CB8AC3E}">
        <p14:creationId xmlns:p14="http://schemas.microsoft.com/office/powerpoint/2010/main" val="22170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69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5124" name="Picture 4" descr="http://2.bp.blogspot.com/_NL_tnZp8hPU/Shw78Vg6ZhI/AAAAAAAAAAU/PZa6_--agrE/s320/a13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42885"/>
            <a:ext cx="2962275" cy="28765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4.bp.blogspot.com/_QurtFYu2mGQ/TBecvQNByTI/AAAAAAAAABI/bEN6nq2kLes/s1600/basura-flotante-contamin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2000"/>
            <a:ext cx="333375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arista16.blogspot.es/img/contaminac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85323"/>
            <a:ext cx="29622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02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9" name="8 Título"/>
          <p:cNvSpPr>
            <a:spLocks noGrp="1"/>
          </p:cNvSpPr>
          <p:nvPr>
            <p:ph type="title"/>
          </p:nvPr>
        </p:nvSpPr>
        <p:spPr>
          <a:xfrm>
            <a:off x="457200" y="502693"/>
            <a:ext cx="7620000" cy="685800"/>
          </a:xfrm>
        </p:spPr>
        <p:txBody>
          <a:bodyPr>
            <a:normAutofit fontScale="90000"/>
          </a:bodyPr>
          <a:lstStyle/>
          <a:p>
            <a:pPr algn="ctr"/>
            <a:r>
              <a:rPr lang="es-US" sz="2000" b="1" dirty="0" smtClean="0">
                <a:solidFill>
                  <a:schemeClr val="tx1"/>
                </a:solidFill>
              </a:rPr>
              <a:t>ELEMENTOS  DEL MEDIO AMBIENTE</a:t>
            </a:r>
            <a:r>
              <a:rPr lang="es-US" sz="1800" b="1" dirty="0" smtClean="0"/>
              <a:t/>
            </a:r>
            <a:br>
              <a:rPr lang="es-US" sz="1800" b="1" dirty="0" smtClean="0"/>
            </a:br>
            <a:r>
              <a:rPr lang="es-US" sz="1800" b="1" dirty="0" smtClean="0"/>
              <a:t/>
            </a:r>
            <a:br>
              <a:rPr lang="es-US" sz="1800" b="1" dirty="0" smtClean="0"/>
            </a:br>
            <a:endParaRPr lang="en-US" sz="1800" b="1" dirty="0"/>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2743066212"/>
              </p:ext>
            </p:extLst>
          </p:nvPr>
        </p:nvGraphicFramePr>
        <p:xfrm>
          <a:off x="2057400" y="2590800"/>
          <a:ext cx="4038600" cy="2743200"/>
        </p:xfrm>
        <a:graphic>
          <a:graphicData uri="http://schemas.openxmlformats.org/drawingml/2006/table">
            <a:tbl>
              <a:tblPr firstRow="1" bandRow="1">
                <a:tableStyleId>{5C22544A-7EE6-4342-B048-85BDC9FD1C3A}</a:tableStyleId>
              </a:tblPr>
              <a:tblGrid>
                <a:gridCol w="1905000"/>
                <a:gridCol w="2133600"/>
              </a:tblGrid>
              <a:tr h="685800">
                <a:tc>
                  <a:txBody>
                    <a:bodyPr/>
                    <a:lstStyle/>
                    <a:p>
                      <a:r>
                        <a:rPr lang="es-US" dirty="0" smtClean="0">
                          <a:latin typeface="+mj-lt"/>
                        </a:rPr>
                        <a:t>SERES BIOTICOS</a:t>
                      </a:r>
                      <a:endParaRPr lang="en-US" dirty="0">
                        <a:latin typeface="+mj-lt"/>
                      </a:endParaRPr>
                    </a:p>
                  </a:txBody>
                  <a:tcPr/>
                </a:tc>
                <a:tc>
                  <a:txBody>
                    <a:bodyPr/>
                    <a:lstStyle/>
                    <a:p>
                      <a:r>
                        <a:rPr lang="es-US" dirty="0" smtClean="0">
                          <a:latin typeface="+mj-lt"/>
                        </a:rPr>
                        <a:t>SERES ABIOTICOS</a:t>
                      </a:r>
                      <a:endParaRPr lang="en-US" dirty="0">
                        <a:latin typeface="+mj-lt"/>
                      </a:endParaRPr>
                    </a:p>
                  </a:txBody>
                  <a:tcPr/>
                </a:tc>
              </a:tr>
              <a:tr h="685800">
                <a:tc>
                  <a:txBody>
                    <a:bodyPr/>
                    <a:lstStyle/>
                    <a:p>
                      <a:r>
                        <a:rPr lang="es-US" dirty="0" smtClean="0">
                          <a:latin typeface="+mj-lt"/>
                        </a:rPr>
                        <a:t>ORG.</a:t>
                      </a:r>
                      <a:r>
                        <a:rPr lang="es-US" baseline="0" dirty="0" smtClean="0">
                          <a:latin typeface="+mj-lt"/>
                        </a:rPr>
                        <a:t> VIVOS</a:t>
                      </a:r>
                      <a:endParaRPr lang="en-US" dirty="0">
                        <a:latin typeface="+mj-lt"/>
                      </a:endParaRPr>
                    </a:p>
                  </a:txBody>
                  <a:tcPr/>
                </a:tc>
                <a:tc>
                  <a:txBody>
                    <a:bodyPr/>
                    <a:lstStyle/>
                    <a:p>
                      <a:r>
                        <a:rPr lang="es-US" dirty="0" smtClean="0">
                          <a:latin typeface="+mj-lt"/>
                        </a:rPr>
                        <a:t>AGUA</a:t>
                      </a:r>
                      <a:endParaRPr lang="en-US" dirty="0">
                        <a:latin typeface="+mj-lt"/>
                      </a:endParaRPr>
                    </a:p>
                  </a:txBody>
                  <a:tcPr/>
                </a:tc>
              </a:tr>
              <a:tr h="685800">
                <a:tc>
                  <a:txBody>
                    <a:bodyPr/>
                    <a:lstStyle/>
                    <a:p>
                      <a:r>
                        <a:rPr lang="es-US" dirty="0" smtClean="0">
                          <a:latin typeface="+mj-lt"/>
                        </a:rPr>
                        <a:t>ANIMALES</a:t>
                      </a:r>
                      <a:endParaRPr lang="en-US" dirty="0">
                        <a:latin typeface="+mj-lt"/>
                      </a:endParaRPr>
                    </a:p>
                  </a:txBody>
                  <a:tcPr/>
                </a:tc>
                <a:tc>
                  <a:txBody>
                    <a:bodyPr/>
                    <a:lstStyle/>
                    <a:p>
                      <a:r>
                        <a:rPr lang="es-US" dirty="0" smtClean="0">
                          <a:latin typeface="+mj-lt"/>
                        </a:rPr>
                        <a:t>AIRE</a:t>
                      </a:r>
                      <a:endParaRPr lang="en-US" dirty="0">
                        <a:latin typeface="+mj-lt"/>
                      </a:endParaRPr>
                    </a:p>
                  </a:txBody>
                  <a:tcPr/>
                </a:tc>
              </a:tr>
              <a:tr h="685800">
                <a:tc>
                  <a:txBody>
                    <a:bodyPr/>
                    <a:lstStyle/>
                    <a:p>
                      <a:r>
                        <a:rPr lang="es-US" dirty="0" smtClean="0">
                          <a:latin typeface="+mj-lt"/>
                        </a:rPr>
                        <a:t>PLANTAS</a:t>
                      </a:r>
                      <a:endParaRPr lang="en-US" dirty="0">
                        <a:latin typeface="+mj-lt"/>
                      </a:endParaRPr>
                    </a:p>
                  </a:txBody>
                  <a:tcPr/>
                </a:tc>
                <a:tc>
                  <a:txBody>
                    <a:bodyPr/>
                    <a:lstStyle/>
                    <a:p>
                      <a:r>
                        <a:rPr lang="es-US" dirty="0" smtClean="0">
                          <a:latin typeface="+mj-lt"/>
                        </a:rPr>
                        <a:t>SUELO</a:t>
                      </a:r>
                      <a:endParaRPr lang="en-US" dirty="0">
                        <a:latin typeface="+mj-lt"/>
                      </a:endParaRPr>
                    </a:p>
                  </a:txBody>
                  <a:tcPr/>
                </a:tc>
              </a:tr>
            </a:tbl>
          </a:graphicData>
        </a:graphic>
      </p:graphicFrame>
      <p:sp>
        <p:nvSpPr>
          <p:cNvPr id="11" name="10 CuadroTexto"/>
          <p:cNvSpPr txBox="1"/>
          <p:nvPr/>
        </p:nvSpPr>
        <p:spPr>
          <a:xfrm>
            <a:off x="765412" y="1143000"/>
            <a:ext cx="6705600" cy="923330"/>
          </a:xfrm>
          <a:prstGeom prst="rect">
            <a:avLst/>
          </a:prstGeom>
          <a:noFill/>
        </p:spPr>
        <p:txBody>
          <a:bodyPr wrap="square" rtlCol="0">
            <a:spAutoFit/>
          </a:bodyPr>
          <a:lstStyle/>
          <a:p>
            <a:r>
              <a:rPr lang="es-US" b="1" dirty="0" smtClean="0">
                <a:latin typeface="+mj-lt"/>
              </a:rPr>
              <a:t>EL MEDIO AMBIENTE  ESTA CONSTITUIDO POR ELEMENTOS BIOTICOS(SERES VIVOS) Y ELEMENTOS ABIOTICOS (SERES INERTES) </a:t>
            </a:r>
            <a:endParaRPr lang="en-US" b="1" dirty="0">
              <a:latin typeface="+mj-lt"/>
            </a:endParaRPr>
          </a:p>
        </p:txBody>
      </p:sp>
    </p:spTree>
    <p:extLst>
      <p:ext uri="{BB962C8B-B14F-4D97-AF65-F5344CB8AC3E}">
        <p14:creationId xmlns:p14="http://schemas.microsoft.com/office/powerpoint/2010/main" val="677431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868362"/>
          </a:xfrm>
        </p:spPr>
        <p:txBody>
          <a:bodyPr/>
          <a:lstStyle/>
          <a:p>
            <a:pPr algn="ctr"/>
            <a:r>
              <a:rPr lang="es-US" sz="2000" b="1" dirty="0" smtClean="0">
                <a:solidFill>
                  <a:schemeClr val="tx1"/>
                </a:solidFill>
              </a:rPr>
              <a:t>SERES BIOTICOS</a:t>
            </a:r>
            <a:r>
              <a:rPr lang="es-US" sz="2000" dirty="0" smtClean="0"/>
              <a:t/>
            </a:r>
            <a:br>
              <a:rPr lang="es-US" sz="2000" dirty="0" smtClean="0"/>
            </a:br>
            <a:endParaRPr lang="en-US" sz="2000" dirty="0"/>
          </a:p>
        </p:txBody>
      </p:sp>
      <p:sp>
        <p:nvSpPr>
          <p:cNvPr id="3" name="2 Marcador de contenido"/>
          <p:cNvSpPr>
            <a:spLocks noGrp="1"/>
          </p:cNvSpPr>
          <p:nvPr>
            <p:ph idx="1"/>
          </p:nvPr>
        </p:nvSpPr>
        <p:spPr>
          <a:xfrm>
            <a:off x="685800" y="2286000"/>
            <a:ext cx="7620000" cy="3351663"/>
          </a:xfrm>
        </p:spPr>
        <p:txBody>
          <a:bodyPr>
            <a:normAutofit/>
          </a:bodyPr>
          <a:lstStyle/>
          <a:p>
            <a:r>
              <a:rPr lang="es-US" sz="1800" b="1" dirty="0" smtClean="0">
                <a:latin typeface="+mj-lt"/>
              </a:rPr>
              <a:t>PRODUCTORES O AUTOTROFOS.- </a:t>
            </a:r>
            <a:r>
              <a:rPr lang="es-US" sz="1800" dirty="0" smtClean="0">
                <a:latin typeface="+mj-lt"/>
              </a:rPr>
              <a:t>Son organismos capaces de fabricar o sintetizar su propio alimento a partir de sustancias inorgánicas como el dióxido de carbono, agua y sales minerales.</a:t>
            </a:r>
          </a:p>
          <a:p>
            <a:r>
              <a:rPr lang="es-US" sz="1800" b="1" dirty="0" smtClean="0">
                <a:latin typeface="+mj-lt"/>
              </a:rPr>
              <a:t>CONSUMIDORES O HETEROTROFOS.- </a:t>
            </a:r>
            <a:r>
              <a:rPr lang="es-US" sz="1800" dirty="0" smtClean="0">
                <a:latin typeface="+mj-lt"/>
              </a:rPr>
              <a:t>Son organismos incapaces de fabricar su propio alimento por ello lo ingieren ya sintetizado. </a:t>
            </a:r>
          </a:p>
          <a:p>
            <a:r>
              <a:rPr lang="es-US" sz="1800" b="1" dirty="0" smtClean="0">
                <a:latin typeface="+mj-lt"/>
              </a:rPr>
              <a:t>DESCOMPONEDORES.- </a:t>
            </a:r>
            <a:r>
              <a:rPr lang="es-US" sz="1800" dirty="0" smtClean="0">
                <a:latin typeface="+mj-lt"/>
              </a:rPr>
              <a:t>Son aquellos organismos que se alimentan de materia orgánica en descomposición, entre ellos están las levaduras, hongos y bacterias.  </a:t>
            </a:r>
            <a:endParaRPr lang="en-US" sz="1800" dirty="0">
              <a:latin typeface="+mj-lt"/>
            </a:endParaRPr>
          </a:p>
        </p:txBody>
      </p:sp>
      <p:sp>
        <p:nvSpPr>
          <p:cNvPr id="4" name="3 CuadroTexto"/>
          <p:cNvSpPr txBox="1"/>
          <p:nvPr/>
        </p:nvSpPr>
        <p:spPr>
          <a:xfrm>
            <a:off x="1143000" y="1096370"/>
            <a:ext cx="5943600" cy="923330"/>
          </a:xfrm>
          <a:prstGeom prst="rect">
            <a:avLst/>
          </a:prstGeom>
          <a:noFill/>
        </p:spPr>
        <p:txBody>
          <a:bodyPr wrap="square" rtlCol="0">
            <a:spAutoFit/>
          </a:bodyPr>
          <a:lstStyle/>
          <a:p>
            <a:pPr algn="just"/>
            <a:r>
              <a:rPr lang="es-US" b="1" dirty="0" smtClean="0">
                <a:latin typeface="+mj-lt"/>
              </a:rPr>
              <a:t>SON TODOS LOS SERES VIVOS QUE INTERACTUAN ENTRE SI CONSTITUYENDO LOS ECOSISTEMAS  Y SU CLASIFICACION ES LA SIGUIENTE:  </a:t>
            </a:r>
            <a:endParaRPr lang="en-US" b="1" dirty="0">
              <a:latin typeface="+mj-lt"/>
            </a:endParaRPr>
          </a:p>
        </p:txBody>
      </p:sp>
    </p:spTree>
    <p:extLst>
      <p:ext uri="{BB962C8B-B14F-4D97-AF65-F5344CB8AC3E}">
        <p14:creationId xmlns:p14="http://schemas.microsoft.com/office/powerpoint/2010/main" val="3523631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67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Rectángulo"/>
          <p:cNvSpPr/>
          <p:nvPr/>
        </p:nvSpPr>
        <p:spPr>
          <a:xfrm>
            <a:off x="990600" y="914400"/>
            <a:ext cx="6400800" cy="4524315"/>
          </a:xfrm>
          <a:prstGeom prst="rect">
            <a:avLst/>
          </a:prstGeom>
        </p:spPr>
        <p:txBody>
          <a:bodyPr wrap="square">
            <a:spAutoFit/>
          </a:bodyPr>
          <a:lstStyle/>
          <a:p>
            <a:pPr algn="just"/>
            <a:r>
              <a:rPr lang="es-US" b="1" dirty="0">
                <a:latin typeface="+mj-lt"/>
              </a:rPr>
              <a:t>EL AGUA .- </a:t>
            </a:r>
            <a:r>
              <a:rPr lang="es-US" dirty="0">
                <a:latin typeface="+mj-lt"/>
              </a:rPr>
              <a:t>Es el elemento vital de la vida, el ser humano no puede estar mas de seis días  sin beber agua, el cuerpo humano tiene un promedio de 70 % de agua, debe consumir un promedio de seis a siete litros diarios del liquido vital, la superficie de la tierra esta cubierta por el 75% de agua.</a:t>
            </a:r>
          </a:p>
          <a:p>
            <a:pPr algn="just"/>
            <a:r>
              <a:rPr lang="es-US" b="1" dirty="0">
                <a:latin typeface="+mj-lt"/>
              </a:rPr>
              <a:t>EL AIRE.- </a:t>
            </a:r>
            <a:r>
              <a:rPr lang="es-US" dirty="0">
                <a:latin typeface="+mj-lt"/>
              </a:rPr>
              <a:t>Se denomina aire a la mezcla de gases que constituyen la atmosfera, se encuentra en proporciones ligeramente variables y esta compuesto básicamente por nitrógeno(78%)  oxigeno (21%) vapor de agua (0.7%) y otros gases el 1%.</a:t>
            </a:r>
          </a:p>
          <a:p>
            <a:pPr algn="just"/>
            <a:r>
              <a:rPr lang="es-US" b="1" dirty="0">
                <a:latin typeface="+mj-lt"/>
              </a:rPr>
              <a:t>EL SUELO.-  </a:t>
            </a:r>
            <a:r>
              <a:rPr lang="es-US" dirty="0">
                <a:latin typeface="+mj-lt"/>
              </a:rPr>
              <a:t>Es una mezcla de minerales, materia orgánica, bacterias, agua, y aire, se forma por la acción de la temperatura, el agua, el viento, los animales y las plantas sobre las rocas. Estos factores descomponen la roca en partículas muy pequeñas y finas y así se forma el suelo, esta conformada por tres capas que son: suelo o capa superior, subsuelo, roca madre.</a:t>
            </a:r>
            <a:endParaRPr lang="en-US" dirty="0">
              <a:latin typeface="+mj-lt"/>
            </a:endParaRPr>
          </a:p>
        </p:txBody>
      </p:sp>
      <p:sp>
        <p:nvSpPr>
          <p:cNvPr id="5" name="4 CuadroTexto"/>
          <p:cNvSpPr txBox="1"/>
          <p:nvPr/>
        </p:nvSpPr>
        <p:spPr>
          <a:xfrm>
            <a:off x="1600200" y="228600"/>
            <a:ext cx="4800600" cy="400110"/>
          </a:xfrm>
          <a:prstGeom prst="rect">
            <a:avLst/>
          </a:prstGeom>
          <a:noFill/>
        </p:spPr>
        <p:txBody>
          <a:bodyPr wrap="square" rtlCol="0">
            <a:spAutoFit/>
          </a:bodyPr>
          <a:lstStyle/>
          <a:p>
            <a:pPr algn="ctr"/>
            <a:r>
              <a:rPr lang="es-US" sz="2000" b="1" dirty="0" smtClean="0">
                <a:latin typeface="+mj-lt"/>
              </a:rPr>
              <a:t>SERES ABIOTICOS</a:t>
            </a:r>
            <a:endParaRPr lang="en-US" sz="2000" b="1" dirty="0">
              <a:latin typeface="+mj-lt"/>
            </a:endParaRPr>
          </a:p>
        </p:txBody>
      </p:sp>
    </p:spTree>
    <p:extLst>
      <p:ext uri="{BB962C8B-B14F-4D97-AF65-F5344CB8AC3E}">
        <p14:creationId xmlns:p14="http://schemas.microsoft.com/office/powerpoint/2010/main" val="356519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92D050"/>
            </a:gs>
            <a:gs pos="100000">
              <a:schemeClr val="bg1">
                <a:shade val="100000"/>
                <a:satMod val="115000"/>
              </a:schemeClr>
            </a:gs>
            <a:gs pos="82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3 CuadroTexto"/>
          <p:cNvSpPr txBox="1"/>
          <p:nvPr/>
        </p:nvSpPr>
        <p:spPr>
          <a:xfrm>
            <a:off x="838200" y="990600"/>
            <a:ext cx="3962400" cy="707886"/>
          </a:xfrm>
          <a:prstGeom prst="rect">
            <a:avLst/>
          </a:prstGeom>
          <a:noFill/>
        </p:spPr>
        <p:txBody>
          <a:bodyPr wrap="square" rtlCol="0">
            <a:spAutoFit/>
          </a:bodyPr>
          <a:lstStyle/>
          <a:p>
            <a:pPr algn="ctr"/>
            <a:r>
              <a:rPr lang="es-US" sz="2000" b="1" dirty="0" smtClean="0">
                <a:latin typeface="+mj-lt"/>
              </a:rPr>
              <a:t>DEFINICIÓN DE EDUCACIÓN AMBIENTAL </a:t>
            </a:r>
            <a:endParaRPr lang="en-US" sz="2000" b="1" dirty="0">
              <a:latin typeface="+mj-lt"/>
            </a:endParaRPr>
          </a:p>
        </p:txBody>
      </p:sp>
      <p:sp>
        <p:nvSpPr>
          <p:cNvPr id="7" name="6 CuadroTexto"/>
          <p:cNvSpPr txBox="1"/>
          <p:nvPr/>
        </p:nvSpPr>
        <p:spPr>
          <a:xfrm>
            <a:off x="838200" y="1905000"/>
            <a:ext cx="3810000" cy="2585323"/>
          </a:xfrm>
          <a:prstGeom prst="rect">
            <a:avLst/>
          </a:prstGeom>
          <a:noFill/>
        </p:spPr>
        <p:txBody>
          <a:bodyPr wrap="square" rtlCol="0">
            <a:spAutoFit/>
          </a:bodyPr>
          <a:lstStyle/>
          <a:p>
            <a:pPr algn="just"/>
            <a:r>
              <a:rPr lang="es-US" dirty="0" smtClean="0">
                <a:latin typeface="Arial" pitchFamily="34" charset="0"/>
                <a:cs typeface="Arial" pitchFamily="34" charset="0"/>
              </a:rPr>
              <a:t>LA EDUCACIÓN AMBIENTAL ES UN PROCESO DINÁMICO Y PARTICIPATIVO QUE BUSCA DESPERTAR EN LA POBLACIÓN UNA CONCIENCIA Y UN CAMBIO DE ACTITUDES QUE LE PERMITA IDENTIFICARSE CON LA PROBLEMÁTICA AMBIENTAL QUE VIVE EL PLANETA.</a:t>
            </a:r>
            <a:endParaRPr lang="en-US" dirty="0">
              <a:latin typeface="Arial" pitchFamily="34" charset="0"/>
              <a:cs typeface="Arial" pitchFamily="34" charset="0"/>
            </a:endParaRPr>
          </a:p>
        </p:txBody>
      </p:sp>
      <p:pic>
        <p:nvPicPr>
          <p:cNvPr id="2" name="Picture 2" descr="http://t2.gstatic.com/images?q=tbn:ANd9GcTnVqJ8lDrpF7B9TesE1Ctm7gIn7WcOx1f_u4FiDxrcUgVGtx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2667000" cy="264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97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1600200" y="762000"/>
            <a:ext cx="4822403" cy="4822403"/>
          </a:xfrm>
          <a:prstGeom prst="rect">
            <a:avLst/>
          </a:prstGeom>
          <a:noFill/>
          <a:ln w="9525">
            <a:noFill/>
            <a:miter lim="800000"/>
            <a:headEnd/>
            <a:tailEnd/>
          </a:ln>
        </p:spPr>
      </p:pic>
    </p:spTree>
    <p:extLst>
      <p:ext uri="{BB962C8B-B14F-4D97-AF65-F5344CB8AC3E}">
        <p14:creationId xmlns:p14="http://schemas.microsoft.com/office/powerpoint/2010/main" val="60373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US" sz="1800" b="1" dirty="0" smtClean="0">
                <a:solidFill>
                  <a:schemeClr val="tx1"/>
                </a:solidFill>
              </a:rPr>
              <a:t>TIPOS  DE  CONTAMINACION</a:t>
            </a:r>
            <a:r>
              <a:rPr lang="es-US" sz="1800" dirty="0" smtClean="0"/>
              <a:t/>
            </a:r>
            <a:br>
              <a:rPr lang="es-US" sz="1800" dirty="0" smtClean="0"/>
            </a:br>
            <a:r>
              <a:rPr lang="es-US" sz="1800" dirty="0" smtClean="0">
                <a:solidFill>
                  <a:schemeClr val="tx1"/>
                </a:solidFill>
              </a:rPr>
              <a:t>La contaminación es la presencia o incorporación al ambiente de sustancias o elementos tóxicos  que son perjudiciales  para el  hombre  o los ecosistemas, existen diferentes tipos de contaminación:  </a:t>
            </a:r>
            <a:endParaRPr lang="en-US" sz="1800" dirty="0">
              <a:solidFill>
                <a:schemeClr val="tx1"/>
              </a:solidFill>
            </a:endParaRPr>
          </a:p>
        </p:txBody>
      </p:sp>
      <p:sp>
        <p:nvSpPr>
          <p:cNvPr id="3" name="2 Marcador de contenido"/>
          <p:cNvSpPr>
            <a:spLocks noGrp="1"/>
          </p:cNvSpPr>
          <p:nvPr>
            <p:ph idx="1"/>
          </p:nvPr>
        </p:nvSpPr>
        <p:spPr/>
        <p:txBody>
          <a:bodyPr>
            <a:normAutofit/>
          </a:bodyPr>
          <a:lstStyle/>
          <a:p>
            <a:r>
              <a:rPr lang="es-US" sz="1800" b="1" dirty="0" smtClean="0">
                <a:latin typeface="+mj-lt"/>
              </a:rPr>
              <a:t>CONTAMINACION DEL AGUA.- </a:t>
            </a:r>
            <a:r>
              <a:rPr lang="es-US" sz="1800" dirty="0" smtClean="0">
                <a:latin typeface="+mj-lt"/>
              </a:rPr>
              <a:t>Los productos de contaminación mas peligrosos que perjudican al agua son: el mercurio, anhídrido sulfuroso, plomo, insecticidas, el DDT,  el petróleo derramado en los mares que asfixia a los peces y al plancton y mata a las aves marinas.</a:t>
            </a:r>
          </a:p>
          <a:p>
            <a:r>
              <a:rPr lang="es-US" sz="1800" b="1" dirty="0" smtClean="0">
                <a:latin typeface="+mj-lt"/>
              </a:rPr>
              <a:t>CONTAMINACION DEL AIRE.- </a:t>
            </a:r>
            <a:r>
              <a:rPr lang="es-US" sz="1800" dirty="0" smtClean="0">
                <a:latin typeface="+mj-lt"/>
              </a:rPr>
              <a:t>Los contaminantes mas comunes del aire son: el dióxido de carbono(CO2) oxido de azufré(SO2) ozono 03 oxido nitroso (NO2) metano (CH4) y quema de combustibles fósiles. </a:t>
            </a:r>
          </a:p>
          <a:p>
            <a:r>
              <a:rPr lang="es-US" sz="1800" dirty="0" smtClean="0">
                <a:latin typeface="+mj-lt"/>
              </a:rPr>
              <a:t> </a:t>
            </a:r>
            <a:r>
              <a:rPr lang="es-US" sz="1800" b="1" dirty="0" smtClean="0">
                <a:latin typeface="+mj-lt"/>
              </a:rPr>
              <a:t>CONTAMINACION DEL SUELO.- </a:t>
            </a:r>
            <a:r>
              <a:rPr lang="es-US" sz="1800" dirty="0" smtClean="0">
                <a:latin typeface="+mj-lt"/>
              </a:rPr>
              <a:t>El aumento continuo de la población, el desarrollo industrial y agrícola con el abuso de fertilizantes químicos para los suelos. </a:t>
            </a:r>
          </a:p>
          <a:p>
            <a:r>
              <a:rPr lang="es-US" sz="1800" b="1" dirty="0" smtClean="0">
                <a:latin typeface="+mj-lt"/>
              </a:rPr>
              <a:t>CONTAMINACION NATURAL.- </a:t>
            </a:r>
            <a:r>
              <a:rPr lang="es-US" sz="1800" dirty="0" smtClean="0">
                <a:latin typeface="+mj-lt"/>
              </a:rPr>
              <a:t>Es producida por las actividades o fenómenos naturales como erupciones volcánicas, inundaciones.</a:t>
            </a:r>
          </a:p>
          <a:p>
            <a:r>
              <a:rPr lang="es-US" sz="1800" b="1" dirty="0" smtClean="0">
                <a:latin typeface="+mj-lt"/>
              </a:rPr>
              <a:t>CONTAMINACION VISUAL.- </a:t>
            </a:r>
            <a:r>
              <a:rPr lang="es-US" sz="1800" dirty="0" smtClean="0">
                <a:latin typeface="+mj-lt"/>
              </a:rPr>
              <a:t>Es aquella que  se compone por excesiva propaganda y rotulación en las grandes ciudades.</a:t>
            </a:r>
          </a:p>
          <a:p>
            <a:r>
              <a:rPr lang="es-US" sz="1800" b="1" dirty="0" smtClean="0">
                <a:latin typeface="+mj-lt"/>
              </a:rPr>
              <a:t>CONTAMINACION  AUDITIVA.- </a:t>
            </a:r>
            <a:r>
              <a:rPr lang="es-US" sz="1800" dirty="0" smtClean="0">
                <a:latin typeface="+mj-lt"/>
              </a:rPr>
              <a:t>Es ocasionada por el exceso de ruido ocasionado por automotores, fabricas, etc. </a:t>
            </a:r>
          </a:p>
          <a:p>
            <a:pPr marL="114300" indent="0">
              <a:buNone/>
            </a:pPr>
            <a:endParaRPr lang="en-US" sz="1800" dirty="0">
              <a:latin typeface="+mj-lt"/>
            </a:endParaRPr>
          </a:p>
        </p:txBody>
      </p:sp>
    </p:spTree>
    <p:extLst>
      <p:ext uri="{BB962C8B-B14F-4D97-AF65-F5344CB8AC3E}">
        <p14:creationId xmlns:p14="http://schemas.microsoft.com/office/powerpoint/2010/main" val="1098385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1026" name="Picture 2" descr="http://t0.gstatic.com/images?q=tbn:ANd9GcQrsQHNCjoaKx6Zm6tul5YO3lGFm-onObd9TT5hXDSI-qE1NP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4676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ntaminacionambientalpr.files.wordpress.com/2008/12/contaminacion-auditiva-3.jpg?w=700&am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74676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7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3 CuadroTexto"/>
          <p:cNvSpPr txBox="1"/>
          <p:nvPr/>
        </p:nvSpPr>
        <p:spPr>
          <a:xfrm>
            <a:off x="1371600" y="685800"/>
            <a:ext cx="4876800" cy="400110"/>
          </a:xfrm>
          <a:prstGeom prst="rect">
            <a:avLst/>
          </a:prstGeom>
          <a:noFill/>
        </p:spPr>
        <p:txBody>
          <a:bodyPr wrap="square" rtlCol="0">
            <a:spAutoFit/>
          </a:bodyPr>
          <a:lstStyle/>
          <a:p>
            <a:pPr algn="ctr"/>
            <a:r>
              <a:rPr lang="es-US" sz="2000" b="1" dirty="0" smtClean="0">
                <a:latin typeface="+mj-lt"/>
              </a:rPr>
              <a:t>DEFINICION DE RECURSOS NATURALES</a:t>
            </a:r>
            <a:endParaRPr lang="en-US" sz="2000" b="1" dirty="0">
              <a:latin typeface="+mj-lt"/>
            </a:endParaRPr>
          </a:p>
        </p:txBody>
      </p:sp>
      <p:sp>
        <p:nvSpPr>
          <p:cNvPr id="5" name="4 CuadroTexto"/>
          <p:cNvSpPr txBox="1"/>
          <p:nvPr/>
        </p:nvSpPr>
        <p:spPr>
          <a:xfrm>
            <a:off x="1219200" y="1098420"/>
            <a:ext cx="5562600" cy="1200329"/>
          </a:xfrm>
          <a:prstGeom prst="rect">
            <a:avLst/>
          </a:prstGeom>
          <a:noFill/>
        </p:spPr>
        <p:txBody>
          <a:bodyPr wrap="square" rtlCol="0">
            <a:spAutoFit/>
          </a:bodyPr>
          <a:lstStyle/>
          <a:p>
            <a:pPr algn="just"/>
            <a:r>
              <a:rPr lang="es-ES" dirty="0">
                <a:latin typeface="+mj-lt"/>
              </a:rPr>
              <a:t>Los recursos naturales son aquellos elementos proporcionados por la naturaleza sin intervención del hombre y que pueden ser aprovechados por el hombre para satisfacer sus necesidades. </a:t>
            </a:r>
          </a:p>
        </p:txBody>
      </p:sp>
      <p:pic>
        <p:nvPicPr>
          <p:cNvPr id="3074" name="Picture 2" descr="http://t0.gstatic.com/images?q=tbn:ANd9GcS_hQOVR2Dpwv4NA5ZTKD99CbIwq9JSFsjZIku0I0KAA9ukx22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249" y="2514600"/>
            <a:ext cx="4724400" cy="357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78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2050" name="Picture 2" descr="http://geogirls.files.wordpress.com/2008/11/img0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001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25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69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196552359"/>
              </p:ext>
            </p:extLst>
          </p:nvPr>
        </p:nvGraphicFramePr>
        <p:xfrm>
          <a:off x="533400" y="23884"/>
          <a:ext cx="7620000" cy="3493770"/>
        </p:xfrm>
        <a:graphic>
          <a:graphicData uri="http://schemas.openxmlformats.org/drawingml/2006/table">
            <a:tbl>
              <a:tblPr/>
              <a:tblGrid>
                <a:gridCol w="7620000"/>
              </a:tblGrid>
              <a:tr h="0">
                <a:tc>
                  <a:txBody>
                    <a:bodyPr/>
                    <a:lstStyle/>
                    <a:p>
                      <a:endParaRPr lang="en-US" dirty="0"/>
                    </a:p>
                  </a:txBody>
                  <a:tcPr marL="0" marR="0" marT="0" marB="0" anchor="ctr">
                    <a:lnL>
                      <a:noFill/>
                    </a:lnL>
                    <a:lnR>
                      <a:noFill/>
                    </a:lnR>
                    <a:lnT>
                      <a:noFill/>
                    </a:lnT>
                    <a:lnB>
                      <a:noFill/>
                    </a:lnB>
                  </a:tcPr>
                </a:tc>
              </a:tr>
              <a:tr h="0">
                <a:tc>
                  <a:txBody>
                    <a:bodyPr/>
                    <a:lstStyle/>
                    <a:p>
                      <a:r>
                        <a:rPr lang="es-US" dirty="0" smtClean="0"/>
                        <a:t>                            </a:t>
                      </a:r>
                      <a:r>
                        <a:rPr lang="es-US" sz="2000" b="1" dirty="0" smtClean="0">
                          <a:latin typeface="+mj-lt"/>
                        </a:rPr>
                        <a:t>DESTRUCCION DE LOS RECURSOS NATURALES</a:t>
                      </a:r>
                      <a:endParaRPr lang="en-US" sz="2000" b="1" dirty="0">
                        <a:latin typeface="+mj-lt"/>
                      </a:endParaRPr>
                    </a:p>
                  </a:txBody>
                  <a:tcPr marL="38100" marR="38100" marT="38100" marB="38100">
                    <a:lnL>
                      <a:noFill/>
                    </a:lnL>
                    <a:lnR>
                      <a:noFill/>
                    </a:lnR>
                    <a:lnT>
                      <a:noFill/>
                    </a:lnT>
                    <a:lnB>
                      <a:noFill/>
                    </a:lnB>
                  </a:tcPr>
                </a:tc>
              </a:tr>
              <a:tr h="0">
                <a:tc>
                  <a:txBody>
                    <a:bodyPr/>
                    <a:lstStyle/>
                    <a:p>
                      <a:endParaRPr lang="en-US" dirty="0"/>
                    </a:p>
                  </a:txBody>
                  <a:tcPr marL="9525" marR="9525" marT="9525" marB="9525">
                    <a:lnL>
                      <a:noFill/>
                    </a:lnL>
                    <a:lnR>
                      <a:noFill/>
                    </a:lnR>
                    <a:lnT>
                      <a:noFill/>
                    </a:lnT>
                    <a:lnB>
                      <a:noFill/>
                    </a:lnB>
                  </a:tcPr>
                </a:tc>
              </a:tr>
              <a:tr h="0">
                <a:tc>
                  <a:txBody>
                    <a:bodyPr/>
                    <a:lstStyle/>
                    <a:p>
                      <a:pPr algn="ctr"/>
                      <a:r>
                        <a:rPr lang="es-ES" b="1" dirty="0">
                          <a:latin typeface="+mj-lt"/>
                        </a:rPr>
                        <a:t>Nos enfrentamos a un grave problema de agotamiento de recursos esenciales, </a:t>
                      </a:r>
                      <a:r>
                        <a:rPr lang="es-ES" b="1" i="1" dirty="0">
                          <a:latin typeface="+mj-lt"/>
                        </a:rPr>
                        <a:t>a pesar</a:t>
                      </a:r>
                      <a:r>
                        <a:rPr lang="es-ES" b="1" dirty="0">
                          <a:latin typeface="+mj-lt"/>
                        </a:rPr>
                        <a:t> de que la mayoría de los seres humanos tienen un reducido acceso a los mismos. Un agotamiento de recursos que ha jugado un papel determinante en el hundimiento de pasadas civilizaciones y que ahora amenaza con conducir al colapso de la sociedad mundial en su conjunto. Es posible, sin embargo, adoptar medidas que conduzcan a un uso sostenible de los recursos. No todas son medidas sencillas, por supuesto, pero es urgente comenzar a aplicarlas, como afirma el Worldwatch Institute, con “una movilización como en tiempos de guerra”.</a:t>
                      </a:r>
                      <a:endParaRPr lang="es-ES" dirty="0">
                        <a:latin typeface="+mj-lt"/>
                      </a:endParaRPr>
                    </a:p>
                  </a:txBody>
                  <a:tcPr marL="38100" marR="38100" marT="38100" marB="38100">
                    <a:lnL>
                      <a:noFill/>
                    </a:lnL>
                    <a:lnR>
                      <a:noFill/>
                    </a:lnR>
                    <a:lnT>
                      <a:noFill/>
                    </a:lnT>
                    <a:lnB>
                      <a:noFill/>
                    </a:lnB>
                    <a:solidFill>
                      <a:srgbClr val="EEEEEE"/>
                    </a:solidFill>
                  </a:tcPr>
                </a:tc>
              </a:tr>
            </a:tbl>
          </a:graphicData>
        </a:graphic>
      </p:graphicFrame>
      <p:pic>
        <p:nvPicPr>
          <p:cNvPr id="4098" name="Picture 2" descr="http://www.cuartadivision.mil.co/tools/microsThumb.php?src=recursos_user/imagenes//division_cuarta/Medio_Ambiente.JPG&amp;w=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0"/>
            <a:ext cx="4476750" cy="260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89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US" sz="2000" b="1" dirty="0" smtClean="0">
                <a:solidFill>
                  <a:schemeClr val="tx1"/>
                </a:solidFill>
                <a:latin typeface="Arial" pitchFamily="34" charset="0"/>
                <a:cs typeface="Arial" pitchFamily="34" charset="0"/>
              </a:rPr>
              <a:t>DEFINICIONES  DE  EDUCACIÓN  AMBIENTAL  </a:t>
            </a:r>
            <a:endParaRPr lang="en-US" sz="2000" b="1"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371600"/>
            <a:ext cx="7620000" cy="4800600"/>
          </a:xfrm>
        </p:spPr>
        <p:txBody>
          <a:bodyPr>
            <a:normAutofit/>
          </a:bodyPr>
          <a:lstStyle/>
          <a:p>
            <a:pPr algn="just"/>
            <a:r>
              <a:rPr lang="es-US" sz="1800" dirty="0" smtClean="0">
                <a:latin typeface="Arial" pitchFamily="34" charset="0"/>
                <a:cs typeface="Arial" pitchFamily="34" charset="0"/>
              </a:rPr>
              <a:t>Busca el cabio de actitudes, mejorar la calidad de vida de la personas a través del cuidado de los recursos naturales para el desarrollo armónico de una sociedad productiva. </a:t>
            </a:r>
          </a:p>
          <a:p>
            <a:pPr lvl="0" algn="just"/>
            <a:r>
              <a:rPr lang="es-EC" sz="1800" dirty="0">
                <a:latin typeface="Arial" pitchFamily="34" charset="0"/>
                <a:cs typeface="Arial" pitchFamily="34" charset="0"/>
              </a:rPr>
              <a:t>La educación ambiental  es un proceso de aprendizaje que facilita la comprensión de las realidades del </a:t>
            </a:r>
            <a:r>
              <a:rPr lang="es-EC" sz="1800" dirty="0" smtClean="0">
                <a:latin typeface="Arial" pitchFamily="34" charset="0"/>
                <a:cs typeface="Arial" pitchFamily="34" charset="0"/>
              </a:rPr>
              <a:t>medio ambiente</a:t>
            </a:r>
            <a:r>
              <a:rPr lang="es-EC" sz="1800" dirty="0">
                <a:latin typeface="Arial" pitchFamily="34" charset="0"/>
                <a:cs typeface="Arial" pitchFamily="34" charset="0"/>
              </a:rPr>
              <a:t>, del proceso </a:t>
            </a:r>
            <a:r>
              <a:rPr lang="es-EC" sz="1800" dirty="0" smtClean="0">
                <a:latin typeface="Arial" pitchFamily="34" charset="0"/>
                <a:cs typeface="Arial" pitchFamily="34" charset="0"/>
              </a:rPr>
              <a:t>socio histórico </a:t>
            </a:r>
            <a:r>
              <a:rPr lang="es-EC" sz="1800" dirty="0">
                <a:latin typeface="Arial" pitchFamily="34" charset="0"/>
                <a:cs typeface="Arial" pitchFamily="34" charset="0"/>
              </a:rPr>
              <a:t>que ha conducido a su actual deterioro; que tiene como propósito que cada individuo posea una adecuada conciencia de dependencia y pertenencia con su entorno, que se sienta responsable de su uso y mantenimiento, y que sea capaz de tomar decisiones en este plano</a:t>
            </a:r>
            <a:r>
              <a:rPr lang="es-EC" sz="1800" dirty="0" smtClean="0">
                <a:latin typeface="Arial" pitchFamily="34" charset="0"/>
                <a:cs typeface="Arial" pitchFamily="34" charset="0"/>
              </a:rPr>
              <a:t>.</a:t>
            </a:r>
          </a:p>
          <a:p>
            <a:pPr algn="just"/>
            <a:r>
              <a:rPr lang="es-EC" sz="1800" dirty="0">
                <a:latin typeface="Arial" pitchFamily="34" charset="0"/>
                <a:cs typeface="Arial" pitchFamily="34" charset="0"/>
              </a:rPr>
              <a:t>La </a:t>
            </a:r>
            <a:r>
              <a:rPr lang="es-EC" sz="1800" dirty="0" smtClean="0">
                <a:latin typeface="Arial" pitchFamily="34" charset="0"/>
                <a:cs typeface="Arial" pitchFamily="34" charset="0"/>
              </a:rPr>
              <a:t>educación ambiental </a:t>
            </a:r>
            <a:r>
              <a:rPr lang="es-EC" sz="1800" dirty="0">
                <a:latin typeface="Arial" pitchFamily="34" charset="0"/>
                <a:cs typeface="Arial" pitchFamily="34" charset="0"/>
              </a:rPr>
              <a:t>es educación </a:t>
            </a:r>
            <a:r>
              <a:rPr lang="es-EC" sz="1800" dirty="0" smtClean="0">
                <a:latin typeface="Arial" pitchFamily="34" charset="0"/>
                <a:cs typeface="Arial" pitchFamily="34" charset="0"/>
              </a:rPr>
              <a:t>sobre todo </a:t>
            </a:r>
            <a:r>
              <a:rPr lang="es-EC" sz="1800" dirty="0">
                <a:latin typeface="Arial" pitchFamily="34" charset="0"/>
                <a:cs typeface="Arial" pitchFamily="34" charset="0"/>
              </a:rPr>
              <a:t>cómo continuar el </a:t>
            </a:r>
            <a:r>
              <a:rPr lang="es-EC" sz="1800" dirty="0" smtClean="0">
                <a:latin typeface="Arial" pitchFamily="34" charset="0"/>
                <a:cs typeface="Arial" pitchFamily="34" charset="0"/>
              </a:rPr>
              <a:t>desarrollo y </a:t>
            </a:r>
            <a:r>
              <a:rPr lang="es-EC" sz="1800" dirty="0">
                <a:latin typeface="Arial" pitchFamily="34" charset="0"/>
                <a:cs typeface="Arial" pitchFamily="34" charset="0"/>
              </a:rPr>
              <a:t>al mismo tiempo que </a:t>
            </a:r>
            <a:r>
              <a:rPr lang="es-EC" sz="1800" dirty="0" smtClean="0">
                <a:latin typeface="Arial" pitchFamily="34" charset="0"/>
                <a:cs typeface="Arial" pitchFamily="34" charset="0"/>
              </a:rPr>
              <a:t> </a:t>
            </a:r>
            <a:r>
              <a:rPr lang="es-EC" sz="1800" dirty="0">
                <a:latin typeface="Arial" pitchFamily="34" charset="0"/>
                <a:cs typeface="Arial" pitchFamily="34" charset="0"/>
              </a:rPr>
              <a:t>protege, preserva y conserva los sistemas de soporte vital del planeta.</a:t>
            </a:r>
          </a:p>
          <a:p>
            <a:pPr lvl="0" algn="just">
              <a:buFont typeface="Wingdings" pitchFamily="2" charset="2"/>
              <a:buChar char="Ø"/>
            </a:pPr>
            <a:endParaRPr lang="es-EC" sz="1800" dirty="0">
              <a:latin typeface="+mj-lt"/>
              <a:cs typeface="Times New Roman" pitchFamily="18" charset="0"/>
            </a:endParaRPr>
          </a:p>
        </p:txBody>
      </p:sp>
    </p:spTree>
    <p:extLst>
      <p:ext uri="{BB962C8B-B14F-4D97-AF65-F5344CB8AC3E}">
        <p14:creationId xmlns:p14="http://schemas.microsoft.com/office/powerpoint/2010/main" val="3826097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7620000" cy="914400"/>
          </a:xfrm>
        </p:spPr>
        <p:txBody>
          <a:bodyPr>
            <a:normAutofit fontScale="90000"/>
          </a:bodyPr>
          <a:lstStyle/>
          <a:p>
            <a:pPr algn="ctr"/>
            <a:r>
              <a:rPr lang="es-US" sz="2200" b="1" dirty="0" smtClean="0">
                <a:solidFill>
                  <a:schemeClr val="tx1"/>
                </a:solidFill>
                <a:latin typeface="Arial" pitchFamily="34" charset="0"/>
                <a:cs typeface="Arial" pitchFamily="34" charset="0"/>
              </a:rPr>
              <a:t>OBJETIVOS DE LA EDUCACIÓN AMBIENTAL  </a:t>
            </a:r>
            <a:r>
              <a:rPr lang="es-US" sz="2000" dirty="0" smtClean="0">
                <a:solidFill>
                  <a:schemeClr val="tx1"/>
                </a:solidFill>
              </a:rPr>
              <a:t/>
            </a:r>
            <a:br>
              <a:rPr lang="es-US" sz="2000" dirty="0" smtClean="0">
                <a:solidFill>
                  <a:schemeClr val="tx1"/>
                </a:solidFill>
              </a:rPr>
            </a:br>
            <a:r>
              <a:rPr lang="es-US" sz="1800" dirty="0" smtClean="0">
                <a:solidFill>
                  <a:schemeClr val="tx1"/>
                </a:solidFill>
              </a:rPr>
              <a:t/>
            </a:r>
            <a:br>
              <a:rPr lang="es-US" sz="1800" dirty="0" smtClean="0">
                <a:solidFill>
                  <a:schemeClr val="tx1"/>
                </a:solidFill>
              </a:rPr>
            </a:br>
            <a:endParaRPr lang="en-US" sz="1800" dirty="0">
              <a:solidFill>
                <a:schemeClr val="tx1"/>
              </a:solidFill>
            </a:endParaRPr>
          </a:p>
        </p:txBody>
      </p:sp>
      <p:sp>
        <p:nvSpPr>
          <p:cNvPr id="3" name="2 Marcador de contenido"/>
          <p:cNvSpPr>
            <a:spLocks noGrp="1"/>
          </p:cNvSpPr>
          <p:nvPr>
            <p:ph idx="1"/>
          </p:nvPr>
        </p:nvSpPr>
        <p:spPr>
          <a:xfrm>
            <a:off x="533400" y="1371600"/>
            <a:ext cx="7620000" cy="3429000"/>
          </a:xfrm>
        </p:spPr>
        <p:txBody>
          <a:bodyPr>
            <a:normAutofit/>
          </a:bodyPr>
          <a:lstStyle/>
          <a:p>
            <a:r>
              <a:rPr lang="es-US" sz="1800" dirty="0" smtClean="0">
                <a:latin typeface="Arial" pitchFamily="34" charset="0"/>
                <a:cs typeface="Arial" pitchFamily="34" charset="0"/>
              </a:rPr>
              <a:t>Contribuir a una clara toma de conciencia sobre la importancia y la existencia de la interdependencia económica, social, política y ecológica tanto en las zonas urbanas como rurales.</a:t>
            </a:r>
          </a:p>
          <a:p>
            <a:r>
              <a:rPr lang="es-US" sz="1800" dirty="0" smtClean="0">
                <a:latin typeface="Arial" pitchFamily="34" charset="0"/>
                <a:cs typeface="Arial" pitchFamily="34" charset="0"/>
              </a:rPr>
              <a:t>Dar a cada persona la posibilidad de adquirir conocimientos, el sentido de los valores, la actitud, el interés activo y la competencia precisa para proteger y mejorar el entorno</a:t>
            </a:r>
          </a:p>
          <a:p>
            <a:r>
              <a:rPr lang="es-US" sz="1800" dirty="0" smtClean="0">
                <a:latin typeface="Arial" pitchFamily="34" charset="0"/>
                <a:cs typeface="Arial" pitchFamily="34" charset="0"/>
              </a:rPr>
              <a:t>Crear nuevos tipos de comportamientos en los individuos, grupos y en la sociedad en su conjunto de cara al entorno.</a:t>
            </a:r>
          </a:p>
          <a:p>
            <a:r>
              <a:rPr lang="es-US" sz="1800" dirty="0" smtClean="0">
                <a:latin typeface="Arial" pitchFamily="34" charset="0"/>
                <a:cs typeface="Arial" pitchFamily="34" charset="0"/>
              </a:rPr>
              <a:t>A través del cuidado medioambiental generar una mejor calidad de vida de la población   </a:t>
            </a:r>
          </a:p>
          <a:p>
            <a:endParaRPr lang="en-US" sz="1800" dirty="0">
              <a:latin typeface="+mj-lt"/>
            </a:endParaRPr>
          </a:p>
        </p:txBody>
      </p:sp>
    </p:spTree>
    <p:extLst>
      <p:ext uri="{BB962C8B-B14F-4D97-AF65-F5344CB8AC3E}">
        <p14:creationId xmlns:p14="http://schemas.microsoft.com/office/powerpoint/2010/main" val="1612750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7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1000" y="228600"/>
            <a:ext cx="7620000" cy="914400"/>
          </a:xfrm>
        </p:spPr>
        <p:txBody>
          <a:bodyPr/>
          <a:lstStyle/>
          <a:p>
            <a:pPr algn="ctr"/>
            <a:r>
              <a:rPr lang="es-US" sz="2000" b="1" dirty="0" smtClean="0">
                <a:solidFill>
                  <a:schemeClr val="tx1"/>
                </a:solidFill>
              </a:rPr>
              <a:t/>
            </a:r>
            <a:br>
              <a:rPr lang="es-US" sz="2000" b="1" dirty="0" smtClean="0">
                <a:solidFill>
                  <a:schemeClr val="tx1"/>
                </a:solidFill>
              </a:rPr>
            </a:br>
            <a:r>
              <a:rPr lang="es-US" sz="2000" b="1" dirty="0" smtClean="0">
                <a:solidFill>
                  <a:schemeClr val="tx1"/>
                </a:solidFill>
                <a:latin typeface="Arial" pitchFamily="34" charset="0"/>
                <a:cs typeface="Arial" pitchFamily="34" charset="0"/>
              </a:rPr>
              <a:t>HISTORIA DE LA EDUCACION AMBIENTAL</a:t>
            </a:r>
            <a:endParaRPr lang="en-US" sz="2000" b="1" dirty="0">
              <a:solidFill>
                <a:schemeClr val="tx1"/>
              </a:solidFill>
              <a:latin typeface="Arial" pitchFamily="34" charset="0"/>
              <a:cs typeface="Arial" pitchFamily="34" charset="0"/>
            </a:endParaRPr>
          </a:p>
        </p:txBody>
      </p:sp>
      <p:sp>
        <p:nvSpPr>
          <p:cNvPr id="4" name="3 Marcador de contenido"/>
          <p:cNvSpPr>
            <a:spLocks noGrp="1"/>
          </p:cNvSpPr>
          <p:nvPr>
            <p:ph idx="1"/>
          </p:nvPr>
        </p:nvSpPr>
        <p:spPr>
          <a:xfrm>
            <a:off x="457200" y="1295400"/>
            <a:ext cx="7620000" cy="4800600"/>
          </a:xfrm>
        </p:spPr>
        <p:txBody>
          <a:bodyPr>
            <a:normAutofit/>
          </a:bodyPr>
          <a:lstStyle/>
          <a:p>
            <a:pPr algn="just"/>
            <a:r>
              <a:rPr lang="es-ES" sz="1800" b="1" dirty="0" smtClean="0">
                <a:latin typeface="Arial" pitchFamily="34" charset="0"/>
                <a:cs typeface="Arial" pitchFamily="34" charset="0"/>
              </a:rPr>
              <a:t>GENERALIDADES</a:t>
            </a:r>
            <a:r>
              <a:rPr lang="es-US" sz="1800" b="1" dirty="0" smtClean="0">
                <a:latin typeface="Arial" pitchFamily="34" charset="0"/>
                <a:cs typeface="Arial" pitchFamily="34" charset="0"/>
              </a:rPr>
              <a:t>.- </a:t>
            </a:r>
            <a:r>
              <a:rPr lang="es-ES" sz="1800" dirty="0" smtClean="0">
                <a:latin typeface="Arial" pitchFamily="34" charset="0"/>
                <a:cs typeface="Arial" pitchFamily="34" charset="0"/>
              </a:rPr>
              <a:t>Si </a:t>
            </a:r>
            <a:r>
              <a:rPr lang="es-ES" sz="1800" dirty="0">
                <a:latin typeface="Arial" pitchFamily="34" charset="0"/>
                <a:cs typeface="Arial" pitchFamily="34" charset="0"/>
              </a:rPr>
              <a:t>en sentido estricto tratáramos de establecer el origen del surgimiento de la educación ambiental, tendríamos que remontarnos a las sociedades antiguas en donde se preparaba a los hombres en estrecha y armónica vinculación con su medio ambiente. Por otro lado si partimos del momento en que empieza a ser utilizado el termino Educación Ambiental, </a:t>
            </a:r>
            <a:r>
              <a:rPr lang="es-ES" sz="1800" dirty="0" smtClean="0">
                <a:latin typeface="Arial" pitchFamily="34" charset="0"/>
                <a:cs typeface="Arial" pitchFamily="34" charset="0"/>
              </a:rPr>
              <a:t>citaríamos </a:t>
            </a:r>
            <a:r>
              <a:rPr lang="es-ES" sz="1800" dirty="0">
                <a:latin typeface="Arial" pitchFamily="34" charset="0"/>
                <a:cs typeface="Arial" pitchFamily="34" charset="0"/>
              </a:rPr>
              <a:t>su origen a fines de la década de los años 60 y principios de los años 70, período en que se muestra mas claramente una preocupación mundial por las graves condiciones ambientales en el mundo, por lo que se menciona que la educación ambiental es hija del deterioro ambiental. </a:t>
            </a:r>
          </a:p>
          <a:p>
            <a:pPr algn="just"/>
            <a:r>
              <a:rPr lang="es-ES" sz="1800" dirty="0">
                <a:latin typeface="Arial" pitchFamily="34" charset="0"/>
                <a:cs typeface="Arial" pitchFamily="34" charset="0"/>
              </a:rPr>
              <a:t>Sin negar de ninguna manera el surgimiento de la educación ambiental desde la época antigua, en estas notas </a:t>
            </a:r>
            <a:r>
              <a:rPr lang="es-ES" sz="1800" dirty="0" smtClean="0">
                <a:latin typeface="Arial" pitchFamily="34" charset="0"/>
                <a:cs typeface="Arial" pitchFamily="34" charset="0"/>
              </a:rPr>
              <a:t>citaremos </a:t>
            </a:r>
            <a:r>
              <a:rPr lang="es-ES" sz="1800" dirty="0">
                <a:latin typeface="Arial" pitchFamily="34" charset="0"/>
                <a:cs typeface="Arial" pitchFamily="34" charset="0"/>
              </a:rPr>
              <a:t>sus orígenes en los años 70, debido a que es en el período que con mayor fuerza empieza a ser nombrada en diversos foros a nivel </a:t>
            </a:r>
            <a:r>
              <a:rPr lang="es-ES" sz="1800" dirty="0" smtClean="0">
                <a:latin typeface="Arial" pitchFamily="34" charset="0"/>
                <a:cs typeface="Arial" pitchFamily="34" charset="0"/>
              </a:rPr>
              <a:t>mundial.</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10034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04800"/>
            <a:ext cx="7620000" cy="6096000"/>
          </a:xfrm>
        </p:spPr>
        <p:txBody>
          <a:bodyPr>
            <a:normAutofit/>
          </a:bodyPr>
          <a:lstStyle/>
          <a:p>
            <a:pPr algn="just"/>
            <a:r>
              <a:rPr lang="es-ES" sz="1800" b="1" dirty="0">
                <a:latin typeface="Arial" pitchFamily="34" charset="0"/>
                <a:cs typeface="Arial" pitchFamily="34" charset="0"/>
              </a:rPr>
              <a:t>Estocolmo</a:t>
            </a:r>
            <a:r>
              <a:rPr lang="es-ES" sz="1800" dirty="0">
                <a:latin typeface="Arial" pitchFamily="34" charset="0"/>
                <a:cs typeface="Arial" pitchFamily="34" charset="0"/>
              </a:rPr>
              <a:t> (Suecia, 1972).- Se establece el </a:t>
            </a:r>
            <a:r>
              <a:rPr lang="es-ES" sz="1800" u="sng" dirty="0">
                <a:latin typeface="Arial" pitchFamily="34" charset="0"/>
                <a:cs typeface="Arial" pitchFamily="34" charset="0"/>
              </a:rPr>
              <a:t>Principio 19</a:t>
            </a:r>
            <a:r>
              <a:rPr lang="es-ES" sz="1800" dirty="0">
                <a:latin typeface="Arial" pitchFamily="34" charset="0"/>
                <a:cs typeface="Arial" pitchFamily="34" charset="0"/>
              </a:rPr>
              <a:t>, que señala:</a:t>
            </a:r>
          </a:p>
          <a:p>
            <a:pPr algn="just"/>
            <a:r>
              <a:rPr lang="es-ES" sz="1800" dirty="0">
                <a:latin typeface="Arial" pitchFamily="34" charset="0"/>
                <a:cs typeface="Arial" pitchFamily="34" charset="0"/>
              </a:rPr>
              <a:t>Es indispensable una educación en labores ambientales, dirigida tanto a las generaciones jóvenes como a los adultos, y que preste la debida atención al sector de la población menos privilegiada, para ensanchar las bases de una opinión pública bien informada y de una conducta de los individuos, de las empresas y de las colectividades, inspirada en el sentido de su responsabilidad en cuanto a la protección y mejoramiento del medio en toda su dimensión humana</a:t>
            </a:r>
            <a:r>
              <a:rPr lang="es-ES" sz="1800" dirty="0" smtClean="0">
                <a:latin typeface="Arial" pitchFamily="34" charset="0"/>
                <a:cs typeface="Arial" pitchFamily="34" charset="0"/>
              </a:rPr>
              <a:t>.</a:t>
            </a:r>
          </a:p>
          <a:p>
            <a:pPr algn="just"/>
            <a:r>
              <a:rPr lang="es-ES" sz="1800" b="1" dirty="0">
                <a:latin typeface="Arial" pitchFamily="34" charset="0"/>
                <a:cs typeface="Arial" pitchFamily="34" charset="0"/>
              </a:rPr>
              <a:t>Belgrado</a:t>
            </a:r>
            <a:r>
              <a:rPr lang="es-ES" sz="1800" dirty="0">
                <a:latin typeface="Arial" pitchFamily="34" charset="0"/>
                <a:cs typeface="Arial" pitchFamily="34" charset="0"/>
              </a:rPr>
              <a:t> (Yugoslavia, 1975).- En este evento se le otorga a la educación una importancia capital en los procesos de cambio. Se recomienda la enseñanza de nuevos conocimientos teóricos y prácticos, valores y actitudes que constituirán la clave para conseguir el mejoramiento ambiental. En Belgrado se definen también las metas, objetivos y principios de la educación ambiental. </a:t>
            </a:r>
            <a:endParaRPr lang="es-ES" sz="1800" dirty="0" smtClean="0">
              <a:latin typeface="Arial" pitchFamily="34" charset="0"/>
              <a:cs typeface="Arial" pitchFamily="34" charset="0"/>
            </a:endParaRPr>
          </a:p>
          <a:p>
            <a:pPr algn="just"/>
            <a:r>
              <a:rPr lang="es-ES" sz="1800" b="1" dirty="0">
                <a:latin typeface="Arial" pitchFamily="34" charset="0"/>
                <a:cs typeface="Arial" pitchFamily="34" charset="0"/>
              </a:rPr>
              <a:t>Tbilisi</a:t>
            </a:r>
            <a:r>
              <a:rPr lang="es-ES" sz="1800" dirty="0">
                <a:latin typeface="Arial" pitchFamily="34" charset="0"/>
                <a:cs typeface="Arial" pitchFamily="34" charset="0"/>
              </a:rPr>
              <a:t> (URSS, 1977).- En este evento se acuerda la incorporación de la educación ambiental a los sistemas de educación, estrategias; modalidades y la cooperación internacional en materia de educación ambiental.</a:t>
            </a:r>
            <a:endParaRPr lang="es-ES" sz="1800" dirty="0" smtClean="0">
              <a:latin typeface="Arial" pitchFamily="34" charset="0"/>
              <a:cs typeface="Arial" pitchFamily="34" charset="0"/>
            </a:endParaRPr>
          </a:p>
        </p:txBody>
      </p:sp>
    </p:spTree>
    <p:extLst>
      <p:ext uri="{BB962C8B-B14F-4D97-AF65-F5344CB8AC3E}">
        <p14:creationId xmlns:p14="http://schemas.microsoft.com/office/powerpoint/2010/main" val="1496850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04800"/>
            <a:ext cx="7620000" cy="6096000"/>
          </a:xfrm>
        </p:spPr>
        <p:txBody>
          <a:bodyPr>
            <a:normAutofit/>
          </a:bodyPr>
          <a:lstStyle/>
          <a:p>
            <a:pPr algn="just"/>
            <a:r>
              <a:rPr lang="es-ES" sz="1800" b="1" dirty="0">
                <a:latin typeface="Arial" pitchFamily="34" charset="0"/>
                <a:cs typeface="Arial" pitchFamily="34" charset="0"/>
              </a:rPr>
              <a:t>Moscú</a:t>
            </a:r>
            <a:r>
              <a:rPr lang="es-ES" sz="1800" dirty="0">
                <a:latin typeface="Arial" pitchFamily="34" charset="0"/>
                <a:cs typeface="Arial" pitchFamily="34" charset="0"/>
              </a:rPr>
              <a:t> (URSS, 1987).- Ahí surge la propuesta de una estrategia Internacional para la acción en el campo de la Educación y Formación Ambiental para los años 1990 - 1999. En el documento derivado de esta reunión se mencionan como las principales causas de la problemática ambiental a la pobreza, y al aumento de la población, menospreciando el papel que juega el complejo sistema de distribución desigual de los recursos generados por los estilos de desarrollo acoplados a un orden internacional desigual e injusto, por lo que se observa en dicho documento una carencia total de visión crítica hacia los problemas ambientales. </a:t>
            </a:r>
            <a:endParaRPr lang="es-ES" sz="1800" dirty="0" smtClean="0">
              <a:latin typeface="Arial" pitchFamily="34" charset="0"/>
              <a:cs typeface="Arial" pitchFamily="34" charset="0"/>
            </a:endParaRPr>
          </a:p>
          <a:p>
            <a:pPr algn="just"/>
            <a:r>
              <a:rPr lang="es-ES" sz="1800" b="1" dirty="0">
                <a:latin typeface="Arial" pitchFamily="34" charset="0"/>
                <a:cs typeface="Arial" pitchFamily="34" charset="0"/>
              </a:rPr>
              <a:t>Río de Janeiro</a:t>
            </a:r>
            <a:r>
              <a:rPr lang="es-ES" sz="1800" dirty="0">
                <a:latin typeface="Arial" pitchFamily="34" charset="0"/>
                <a:cs typeface="Arial" pitchFamily="34" charset="0"/>
              </a:rPr>
              <a:t> (Brasil, 1992).- En la llamada </a:t>
            </a:r>
            <a:r>
              <a:rPr lang="es-ES" sz="1800" b="1" i="1" dirty="0">
                <a:latin typeface="Arial" pitchFamily="34" charset="0"/>
                <a:cs typeface="Arial" pitchFamily="34" charset="0"/>
              </a:rPr>
              <a:t>Cumbre de la Tierra</a:t>
            </a:r>
            <a:r>
              <a:rPr lang="es-ES" sz="1800" dirty="0">
                <a:latin typeface="Arial" pitchFamily="34" charset="0"/>
                <a:cs typeface="Arial" pitchFamily="34" charset="0"/>
              </a:rPr>
              <a:t> se emitieron varios documentos, entre los cuales es importante destacar la </a:t>
            </a:r>
            <a:r>
              <a:rPr lang="es-ES" sz="1800" i="1" dirty="0">
                <a:latin typeface="Arial" pitchFamily="34" charset="0"/>
                <a:cs typeface="Arial" pitchFamily="34" charset="0"/>
              </a:rPr>
              <a:t>Agenda 21</a:t>
            </a:r>
            <a:r>
              <a:rPr lang="es-ES" sz="1800" dirty="0">
                <a:latin typeface="Arial" pitchFamily="34" charset="0"/>
                <a:cs typeface="Arial" pitchFamily="34" charset="0"/>
              </a:rPr>
              <a:t> la que contiene una serie de tareas a realizar hasta el siglo XXI. En la Agenda se dedica un capítulo, el 36, al fomento de la educación, capacitación, y la toma de conciencia; establece tres áreas de programas : La </a:t>
            </a:r>
            <a:r>
              <a:rPr lang="es-ES" sz="1800" u="sng" dirty="0" smtClean="0">
                <a:latin typeface="Arial" pitchFamily="34" charset="0"/>
                <a:cs typeface="Arial" pitchFamily="34" charset="0"/>
              </a:rPr>
              <a:t>reorientación de la educación</a:t>
            </a:r>
            <a:r>
              <a:rPr lang="es-ES" sz="1800" dirty="0" smtClean="0">
                <a:latin typeface="Arial" pitchFamily="34" charset="0"/>
                <a:cs typeface="Arial" pitchFamily="34" charset="0"/>
              </a:rPr>
              <a:t> </a:t>
            </a:r>
            <a:r>
              <a:rPr lang="es-ES" sz="1800" dirty="0">
                <a:latin typeface="Arial" pitchFamily="34" charset="0"/>
                <a:cs typeface="Arial" pitchFamily="34" charset="0"/>
              </a:rPr>
              <a:t>hacia el desarrollo sostenible, el </a:t>
            </a:r>
            <a:r>
              <a:rPr lang="es-ES" sz="1800" u="sng" dirty="0">
                <a:latin typeface="Arial" pitchFamily="34" charset="0"/>
                <a:cs typeface="Arial" pitchFamily="34" charset="0"/>
              </a:rPr>
              <a:t>aumento de la conciencia </a:t>
            </a:r>
            <a:r>
              <a:rPr lang="es-ES" sz="1800" dirty="0">
                <a:latin typeface="Arial" pitchFamily="34" charset="0"/>
                <a:cs typeface="Arial" pitchFamily="34" charset="0"/>
              </a:rPr>
              <a:t>del público, y el </a:t>
            </a:r>
            <a:r>
              <a:rPr lang="es-ES" sz="1800" u="sng" dirty="0">
                <a:latin typeface="Arial" pitchFamily="34" charset="0"/>
                <a:cs typeface="Arial" pitchFamily="34" charset="0"/>
              </a:rPr>
              <a:t>fomento a la capacitación</a:t>
            </a:r>
            <a:r>
              <a:rPr lang="es-ES" sz="1800" dirty="0">
                <a:latin typeface="Arial" pitchFamily="34" charset="0"/>
                <a:cs typeface="Arial" pitchFamily="34" charset="0"/>
              </a:rPr>
              <a:t>. </a:t>
            </a:r>
          </a:p>
          <a:p>
            <a:endParaRPr lang="es-ES" sz="1800" dirty="0" smtClean="0">
              <a:latin typeface="+mj-lt"/>
            </a:endParaRPr>
          </a:p>
          <a:p>
            <a:endParaRPr lang="es-ES" sz="1800" dirty="0">
              <a:latin typeface="+mj-lt"/>
            </a:endParaRPr>
          </a:p>
          <a:p>
            <a:endParaRPr lang="en-US" dirty="0"/>
          </a:p>
        </p:txBody>
      </p:sp>
    </p:spTree>
    <p:extLst>
      <p:ext uri="{BB962C8B-B14F-4D97-AF65-F5344CB8AC3E}">
        <p14:creationId xmlns:p14="http://schemas.microsoft.com/office/powerpoint/2010/main" val="3495091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67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3400" y="1066800"/>
            <a:ext cx="7620000" cy="4495800"/>
          </a:xfrm>
        </p:spPr>
        <p:txBody>
          <a:bodyPr>
            <a:noAutofit/>
          </a:bodyPr>
          <a:lstStyle/>
          <a:p>
            <a:pPr algn="just"/>
            <a:r>
              <a:rPr lang="es-ES" sz="1800" dirty="0">
                <a:latin typeface="Arial" pitchFamily="34" charset="0"/>
                <a:cs typeface="Arial" pitchFamily="34" charset="0"/>
              </a:rPr>
              <a:t>El Protocolo o tratado de Kioto sobre el cambio climático es un acuerdo internacional auspiciado por la </a:t>
            </a:r>
            <a:r>
              <a:rPr lang="es-ES" sz="1800" dirty="0" smtClean="0">
                <a:latin typeface="Arial" pitchFamily="34" charset="0"/>
                <a:cs typeface="Arial" pitchFamily="34" charset="0"/>
              </a:rPr>
              <a:t>ONU, creado en diciembre del 1997 en Kioto Japón, </a:t>
            </a:r>
            <a:r>
              <a:rPr lang="es-ES" sz="1800" dirty="0">
                <a:latin typeface="Arial" pitchFamily="34" charset="0"/>
                <a:cs typeface="Arial" pitchFamily="34" charset="0"/>
              </a:rPr>
              <a:t>cuyo objetivo es reducir las emisiones </a:t>
            </a:r>
            <a:r>
              <a:rPr lang="es-ES" sz="1800" dirty="0" smtClean="0">
                <a:latin typeface="Arial" pitchFamily="34" charset="0"/>
                <a:cs typeface="Arial" pitchFamily="34" charset="0"/>
              </a:rPr>
              <a:t>de seis </a:t>
            </a:r>
            <a:r>
              <a:rPr lang="es-ES" sz="1800" dirty="0">
                <a:latin typeface="Arial" pitchFamily="34" charset="0"/>
                <a:cs typeface="Arial" pitchFamily="34" charset="0"/>
              </a:rPr>
              <a:t>gases que causan el calentamiento global (GEI) en un porcentaje de al menos un 5%, dentro del periodo que va desde el año 2008 al 2012, en comparación a las emisiones al año 1990, hay compensaciones financieras para facilitar el cumplimiento de la meta</a:t>
            </a:r>
            <a:r>
              <a:rPr lang="es-ES" sz="1800" dirty="0" smtClean="0">
                <a:latin typeface="Arial" pitchFamily="34" charset="0"/>
                <a:cs typeface="Arial" pitchFamily="34" charset="0"/>
              </a:rPr>
              <a:t>.</a:t>
            </a:r>
          </a:p>
          <a:p>
            <a:pPr algn="just"/>
            <a:r>
              <a:rPr lang="es-ES" sz="1800" dirty="0" smtClean="0">
                <a:latin typeface="Arial" pitchFamily="34" charset="0"/>
                <a:cs typeface="Arial" pitchFamily="34" charset="0"/>
              </a:rPr>
              <a:t>Pero </a:t>
            </a:r>
            <a:r>
              <a:rPr lang="es-ES" sz="1800" dirty="0">
                <a:latin typeface="Arial" pitchFamily="34" charset="0"/>
                <a:cs typeface="Arial" pitchFamily="34" charset="0"/>
              </a:rPr>
              <a:t>la reducción de GEI no es de 5% para todos los países, es en proporción a lo que producen. Por ejemplo, la Unión Europea deberá reducir sus emisiones un 8%, y Japón un 6%. Algunos de los países menos industrializados, los que generan menos gases de este tipo, </a:t>
            </a:r>
            <a:r>
              <a:rPr lang="es-ES" sz="1800" dirty="0" smtClean="0">
                <a:latin typeface="Arial" pitchFamily="34" charset="0"/>
                <a:cs typeface="Arial" pitchFamily="34" charset="0"/>
              </a:rPr>
              <a:t>podrán </a:t>
            </a:r>
            <a:r>
              <a:rPr lang="es-ES" sz="1800" dirty="0">
                <a:latin typeface="Arial" pitchFamily="34" charset="0"/>
                <a:cs typeface="Arial" pitchFamily="34" charset="0"/>
              </a:rPr>
              <a:t>mantener el </a:t>
            </a:r>
            <a:r>
              <a:rPr lang="es-ES" sz="1800" dirty="0" smtClean="0">
                <a:latin typeface="Arial" pitchFamily="34" charset="0"/>
                <a:cs typeface="Arial" pitchFamily="34" charset="0"/>
              </a:rPr>
              <a:t>nivel actual.</a:t>
            </a:r>
          </a:p>
          <a:p>
            <a:pPr algn="just"/>
            <a:r>
              <a:rPr lang="es-ES" sz="1800" dirty="0">
                <a:latin typeface="Arial" pitchFamily="34" charset="0"/>
                <a:cs typeface="Arial" pitchFamily="34" charset="0"/>
              </a:rPr>
              <a:t>Fueron cuatro países industrializados los que no firmaron: Australia, Croacia, Mónaco y Estados Unidos. Australia y EE.UU. juntos emiten más del 33% de los GEI producidos por los países industrializados. </a:t>
            </a:r>
            <a:endParaRPr lang="es-ES" sz="1800" dirty="0" smtClean="0">
              <a:latin typeface="Arial" pitchFamily="34" charset="0"/>
              <a:cs typeface="Arial" pitchFamily="34" charset="0"/>
            </a:endParaRPr>
          </a:p>
        </p:txBody>
      </p:sp>
      <p:sp>
        <p:nvSpPr>
          <p:cNvPr id="4" name="3 CuadroTexto"/>
          <p:cNvSpPr txBox="1"/>
          <p:nvPr/>
        </p:nvSpPr>
        <p:spPr>
          <a:xfrm>
            <a:off x="1676400" y="498368"/>
            <a:ext cx="4953000" cy="400110"/>
          </a:xfrm>
          <a:prstGeom prst="rect">
            <a:avLst/>
          </a:prstGeom>
          <a:noFill/>
        </p:spPr>
        <p:txBody>
          <a:bodyPr wrap="square" rtlCol="0">
            <a:spAutoFit/>
          </a:bodyPr>
          <a:lstStyle/>
          <a:p>
            <a:pPr algn="ctr"/>
            <a:r>
              <a:rPr lang="es-US" sz="2000" b="1" dirty="0" smtClean="0">
                <a:latin typeface="Arial" pitchFamily="34" charset="0"/>
                <a:cs typeface="Arial" pitchFamily="34" charset="0"/>
              </a:rPr>
              <a:t>EL TRATADO DE KIOTO</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136925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92D05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1 Rectángulo"/>
          <p:cNvSpPr/>
          <p:nvPr/>
        </p:nvSpPr>
        <p:spPr>
          <a:xfrm>
            <a:off x="2057400" y="304800"/>
            <a:ext cx="4572000" cy="1323439"/>
          </a:xfrm>
          <a:prstGeom prst="rect">
            <a:avLst/>
          </a:prstGeom>
        </p:spPr>
        <p:txBody>
          <a:bodyPr>
            <a:spAutoFit/>
          </a:bodyPr>
          <a:lstStyle/>
          <a:p>
            <a:pPr algn="ctr"/>
            <a:r>
              <a:rPr lang="es-ES" sz="2000" b="1" dirty="0" smtClean="0">
                <a:latin typeface="Arial" pitchFamily="34" charset="0"/>
                <a:cs typeface="Arial" pitchFamily="34" charset="0"/>
              </a:rPr>
              <a:t> PAÍSES QUE FIRMAN EL ACUERDO EN COPENHAGUE Y SE COMPROMETEN A REDUCIR SUS EMISIONES DE CO2</a:t>
            </a:r>
            <a:endParaRPr lang="en-US" sz="2000" b="1" dirty="0">
              <a:latin typeface="Arial" pitchFamily="34" charset="0"/>
              <a:cs typeface="Arial" pitchFamily="34" charset="0"/>
            </a:endParaRPr>
          </a:p>
        </p:txBody>
      </p:sp>
      <p:sp>
        <p:nvSpPr>
          <p:cNvPr id="3" name="2 Rectángulo"/>
          <p:cNvSpPr/>
          <p:nvPr/>
        </p:nvSpPr>
        <p:spPr>
          <a:xfrm>
            <a:off x="914400" y="1628239"/>
            <a:ext cx="7315200" cy="4247317"/>
          </a:xfrm>
          <a:prstGeom prst="rect">
            <a:avLst/>
          </a:prstGeom>
        </p:spPr>
        <p:txBody>
          <a:bodyPr wrap="square">
            <a:spAutoFit/>
          </a:bodyPr>
          <a:lstStyle/>
          <a:p>
            <a:pPr marL="285750" indent="-285750" algn="just">
              <a:buFont typeface="Arial" pitchFamily="34" charset="0"/>
              <a:buChar char="•"/>
            </a:pPr>
            <a:r>
              <a:rPr lang="es-ES" dirty="0" smtClean="0">
                <a:latin typeface="Arial" pitchFamily="34" charset="0"/>
                <a:cs typeface="Arial" pitchFamily="34" charset="0"/>
              </a:rPr>
              <a:t>El </a:t>
            </a:r>
            <a:r>
              <a:rPr lang="es-ES" dirty="0">
                <a:latin typeface="Arial" pitchFamily="34" charset="0"/>
                <a:cs typeface="Arial" pitchFamily="34" charset="0"/>
              </a:rPr>
              <a:t>objetivo principal del acuerdo es limitar el aumento de la temperatura media mundial a 2ºC como máximo con respecto a los niveles de la era </a:t>
            </a:r>
            <a:r>
              <a:rPr lang="es-ES" dirty="0" smtClean="0">
                <a:latin typeface="Arial" pitchFamily="34" charset="0"/>
                <a:cs typeface="Arial" pitchFamily="34" charset="0"/>
              </a:rPr>
              <a:t>preindustrial</a:t>
            </a:r>
          </a:p>
          <a:p>
            <a:pPr marL="285750" indent="-285750" algn="just">
              <a:buFont typeface="Arial" pitchFamily="34" charset="0"/>
              <a:buChar char="•"/>
            </a:pPr>
            <a:r>
              <a:rPr lang="es-ES" dirty="0">
                <a:latin typeface="Arial" pitchFamily="34" charset="0"/>
                <a:cs typeface="Arial" pitchFamily="34" charset="0"/>
              </a:rPr>
              <a:t>Entre los países que han firmado el Acuerdo de Copenhague están los 27 estados miembros de la Unión Europea, Estados Unidos, China, Japón, Brasil y Rusia</a:t>
            </a:r>
            <a:r>
              <a:rPr lang="es-ES" dirty="0" smtClean="0">
                <a:latin typeface="Arial" pitchFamily="34" charset="0"/>
                <a:cs typeface="Arial" pitchFamily="34" charset="0"/>
              </a:rPr>
              <a:t>.</a:t>
            </a:r>
          </a:p>
          <a:p>
            <a:pPr marL="285750" indent="-285750" algn="just">
              <a:buFont typeface="Arial" pitchFamily="34" charset="0"/>
              <a:buChar char="•"/>
            </a:pPr>
            <a:r>
              <a:rPr lang="es-ES" dirty="0" smtClean="0">
                <a:latin typeface="Arial" pitchFamily="34" charset="0"/>
                <a:cs typeface="Arial" pitchFamily="34" charset="0"/>
              </a:rPr>
              <a:t>Países </a:t>
            </a:r>
            <a:r>
              <a:rPr lang="es-ES" dirty="0">
                <a:latin typeface="Arial" pitchFamily="34" charset="0"/>
                <a:cs typeface="Arial" pitchFamily="34" charset="0"/>
              </a:rPr>
              <a:t>en desarrollo como Brasil</a:t>
            </a:r>
            <a:r>
              <a:rPr lang="es-ES" dirty="0" smtClean="0">
                <a:latin typeface="Arial" pitchFamily="34" charset="0"/>
                <a:cs typeface="Arial" pitchFamily="34" charset="0"/>
              </a:rPr>
              <a:t>, </a:t>
            </a:r>
            <a:r>
              <a:rPr lang="es-ES" dirty="0">
                <a:latin typeface="Arial" pitchFamily="34" charset="0"/>
                <a:cs typeface="Arial" pitchFamily="34" charset="0"/>
              </a:rPr>
              <a:t>India </a:t>
            </a:r>
            <a:r>
              <a:rPr lang="es-ES" dirty="0" smtClean="0">
                <a:latin typeface="Arial" pitchFamily="34" charset="0"/>
                <a:cs typeface="Arial" pitchFamily="34" charset="0"/>
              </a:rPr>
              <a:t>y </a:t>
            </a:r>
            <a:r>
              <a:rPr lang="es-ES" dirty="0">
                <a:latin typeface="Arial" pitchFamily="34" charset="0"/>
                <a:cs typeface="Arial" pitchFamily="34" charset="0"/>
              </a:rPr>
              <a:t>Sudáfrica también han presentado sus objetivos y las acciones que van a desarrollar para desviar el crecimiento de sus emisiones para el 2020. Además de ellos, también se encuentran en el mismo grupos países como Costa Rica, Etiopía, Georgia, Indonesia, Israel, Jordania, Macedonia, Madagascar, Maldivas, Islas Marshall, Moldavia, Marruecos, República del Congo, Republica de Corea, Singapur y Sierra Leona.</a:t>
            </a:r>
            <a:endParaRPr lang="es-ES" b="1" dirty="0" smtClean="0">
              <a:latin typeface="Arial" pitchFamily="34" charset="0"/>
              <a:cs typeface="Arial" pitchFamily="34" charset="0"/>
            </a:endParaRPr>
          </a:p>
          <a:p>
            <a:pPr marL="285750" indent="-285750">
              <a:buFont typeface="Arial" pitchFamily="34" charset="0"/>
              <a:buChar char="•"/>
            </a:pPr>
            <a:endParaRPr lang="en-US" dirty="0"/>
          </a:p>
        </p:txBody>
      </p:sp>
    </p:spTree>
    <p:extLst>
      <p:ext uri="{BB962C8B-B14F-4D97-AF65-F5344CB8AC3E}">
        <p14:creationId xmlns:p14="http://schemas.microsoft.com/office/powerpoint/2010/main" val="8914855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2319</Words>
  <Application>Microsoft Office PowerPoint</Application>
  <PresentationFormat>Presentación en pantalla (4:3)</PresentationFormat>
  <Paragraphs>102</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ESCUELA DE CAPACITACION PARA CONDUCTORES PROFESIONALES DEL CANTON OTAVALO</vt:lpstr>
      <vt:lpstr>Presentación de PowerPoint</vt:lpstr>
      <vt:lpstr>DEFINICIONES  DE  EDUCACIÓN  AMBIENTAL  </vt:lpstr>
      <vt:lpstr>OBJETIVOS DE LA EDUCACIÓN AMBIENTAL    </vt:lpstr>
      <vt:lpstr> HISTORIA DE LA EDUCACION AMBIENTAL</vt:lpstr>
      <vt:lpstr>Presentación de PowerPoint</vt:lpstr>
      <vt:lpstr>Presentación de PowerPoint</vt:lpstr>
      <vt:lpstr>Presentación de PowerPoint</vt:lpstr>
      <vt:lpstr>Presentación de PowerPoint</vt:lpstr>
      <vt:lpstr>Presentación de PowerPoint</vt:lpstr>
      <vt:lpstr>IMPORTANCIA DE LA EDUCACION AMBIENTAL  EN LA CONDUCCION  </vt:lpstr>
      <vt:lpstr>LA CONDUCCION  PREVENTIVA  EN  SITUACIONES  CLIMATOLOGICAS ADVERSAS  En condiciones adversas la posibilidad de sufrir un accidente se multiplica, porque conllevan una serie de características que no siempre sabemos manejar, agua, nieve, hielo, sol pueden ser elementos muy perjudiciales para la conducción segura. En todo caso hay que disminuir la velocidad, dejarse ver y manejar el vehículo con precaución.  </vt:lpstr>
      <vt:lpstr>LA CONDUCCIÓN PREVENTIVA EN SITUACIONES NORMALES </vt:lpstr>
      <vt:lpstr>FACTORES  QUE  DEBEN ACTUAR COMO UN CONJUNTO ARMÓNICO PARA LOGRAR  SEGURIDAD VIAL</vt:lpstr>
      <vt:lpstr>CAUSAS Y CONSECUENCIAS DE LA  CONTAMINACION AMBIENTAL</vt:lpstr>
      <vt:lpstr>Presentación de PowerPoint</vt:lpstr>
      <vt:lpstr>ELEMENTOS  DEL MEDIO AMBIENTE  </vt:lpstr>
      <vt:lpstr>SERES BIOTICOS </vt:lpstr>
      <vt:lpstr>Presentación de PowerPoint</vt:lpstr>
      <vt:lpstr>Presentación de PowerPoint</vt:lpstr>
      <vt:lpstr>TIPOS  DE  CONTAMINACION La contaminación es la presencia o incorporación al ambiente de sustancias o elementos tóxicos  que son perjudiciales  para el  hombre  o los ecosistemas, existen diferentes tipos de contaminación:  </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DE CAPACITACION PARA CONDUCTORES PROFESIONALES DEL CANTON OTAVALO</dc:title>
  <dc:creator>usuario</dc:creator>
  <cp:lastModifiedBy>usuario</cp:lastModifiedBy>
  <cp:revision>13</cp:revision>
  <dcterms:created xsi:type="dcterms:W3CDTF">2012-08-10T21:21:06Z</dcterms:created>
  <dcterms:modified xsi:type="dcterms:W3CDTF">2014-02-21T00:06:42Z</dcterms:modified>
</cp:coreProperties>
</file>